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1"/>
    <p:sldId id="257" r:id="rId62"/>
    <p:sldId id="258" r:id="rId63"/>
    <p:sldId id="259" r:id="rId64"/>
    <p:sldId id="260" r:id="rId65"/>
    <p:sldId id="261" r:id="rId66"/>
    <p:sldId id="262" r:id="rId67"/>
    <p:sldId id="263" r:id="rId68"/>
    <p:sldId id="264" r:id="rId69"/>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Garet" charset="1" panose="00000000000000000000"/>
      <p:regular r:id="rId16"/>
    </p:embeddedFont>
    <p:embeddedFont>
      <p:font typeface="Garet Bold" charset="1" panose="00000000000000000000"/>
      <p:regular r:id="rId17"/>
    </p:embeddedFont>
    <p:embeddedFont>
      <p:font typeface="Garet Italics" charset="1" panose="00000000000000000000"/>
      <p:regular r:id="rId18"/>
    </p:embeddedFont>
    <p:embeddedFont>
      <p:font typeface="Garet Bold Italics" charset="1" panose="00000000000000000000"/>
      <p:regular r:id="rId19"/>
    </p:embeddedFont>
    <p:embeddedFont>
      <p:font typeface="Garet Light" charset="1" panose="00000000000000000000"/>
      <p:regular r:id="rId20"/>
    </p:embeddedFont>
    <p:embeddedFont>
      <p:font typeface="Garet Ultra-Bold" charset="1" panose="00000000000000000000"/>
      <p:regular r:id="rId21"/>
    </p:embeddedFont>
    <p:embeddedFont>
      <p:font typeface="Garet Ultra-Bold Italics" charset="1" panose="00000000000000000000"/>
      <p:regular r:id="rId22"/>
    </p:embeddedFont>
    <p:embeddedFont>
      <p:font typeface="Garet Heavy" charset="1" panose="00000000000000000000"/>
      <p:regular r:id="rId23"/>
    </p:embeddedFont>
    <p:embeddedFont>
      <p:font typeface="Garet Heavy Italics" charset="1" panose="00000000000000000000"/>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Open Sauce Italics" charset="1" panose="00000500000000000000"/>
      <p:regular r:id="rId27"/>
    </p:embeddedFont>
    <p:embeddedFont>
      <p:font typeface="Open Sauce Bold Italics" charset="1" panose="00000800000000000000"/>
      <p:regular r:id="rId28"/>
    </p:embeddedFont>
    <p:embeddedFont>
      <p:font typeface="Open Sauce Light" charset="1" panose="00000400000000000000"/>
      <p:regular r:id="rId29"/>
    </p:embeddedFont>
    <p:embeddedFont>
      <p:font typeface="Open Sauce Light Italics" charset="1" panose="00000400000000000000"/>
      <p:regular r:id="rId30"/>
    </p:embeddedFont>
    <p:embeddedFont>
      <p:font typeface="Open Sauce Medium" charset="1" panose="00000600000000000000"/>
      <p:regular r:id="rId31"/>
    </p:embeddedFont>
    <p:embeddedFont>
      <p:font typeface="Open Sauce Medium Italics" charset="1" panose="00000600000000000000"/>
      <p:regular r:id="rId32"/>
    </p:embeddedFont>
    <p:embeddedFont>
      <p:font typeface="Open Sauce Semi-Bold" charset="1" panose="00000700000000000000"/>
      <p:regular r:id="rId33"/>
    </p:embeddedFont>
    <p:embeddedFont>
      <p:font typeface="Open Sauce Semi-Bold Italics" charset="1" panose="00000700000000000000"/>
      <p:regular r:id="rId34"/>
    </p:embeddedFont>
    <p:embeddedFont>
      <p:font typeface="Open Sauce Heavy" charset="1" panose="00000A00000000000000"/>
      <p:regular r:id="rId35"/>
    </p:embeddedFont>
    <p:embeddedFont>
      <p:font typeface="Open Sauce Heavy Italics" charset="1" panose="00000A00000000000000"/>
      <p:regular r:id="rId36"/>
    </p:embeddedFont>
    <p:embeddedFont>
      <p:font typeface="Open Sans" charset="1" panose="00000000000000000000"/>
      <p:regular r:id="rId37"/>
    </p:embeddedFont>
    <p:embeddedFont>
      <p:font typeface="Open Sans Bold" charset="1" panose="00000000000000000000"/>
      <p:regular r:id="rId38"/>
    </p:embeddedFont>
    <p:embeddedFont>
      <p:font typeface="Open Sans Italics" charset="1" panose="00000000000000000000"/>
      <p:regular r:id="rId39"/>
    </p:embeddedFont>
    <p:embeddedFont>
      <p:font typeface="Open Sans Bold Italics" charset="1" panose="00000000000000000000"/>
      <p:regular r:id="rId40"/>
    </p:embeddedFont>
    <p:embeddedFont>
      <p:font typeface="Open Sans Light" charset="1" panose="00000000000000000000"/>
      <p:regular r:id="rId41"/>
    </p:embeddedFont>
    <p:embeddedFont>
      <p:font typeface="Open Sans Light Italics" charset="1" panose="00000000000000000000"/>
      <p:regular r:id="rId42"/>
    </p:embeddedFont>
    <p:embeddedFont>
      <p:font typeface="Open Sans Medium" charset="1" panose="00000000000000000000"/>
      <p:regular r:id="rId43"/>
    </p:embeddedFont>
    <p:embeddedFont>
      <p:font typeface="Open Sans Medium Italics" charset="1" panose="00000000000000000000"/>
      <p:regular r:id="rId44"/>
    </p:embeddedFont>
    <p:embeddedFont>
      <p:font typeface="Open Sans Semi-Bold" charset="1" panose="00000000000000000000"/>
      <p:regular r:id="rId45"/>
    </p:embeddedFont>
    <p:embeddedFont>
      <p:font typeface="Open Sans Semi-Bold Italics" charset="1" panose="00000000000000000000"/>
      <p:regular r:id="rId46"/>
    </p:embeddedFont>
    <p:embeddedFont>
      <p:font typeface="Open Sans Ultra-Bold" charset="1" panose="00000000000000000000"/>
      <p:regular r:id="rId47"/>
    </p:embeddedFont>
    <p:embeddedFont>
      <p:font typeface="Open Sans Ultra-Bold Italics" charset="1" panose="00000000000000000000"/>
      <p:regular r:id="rId48"/>
    </p:embeddedFont>
    <p:embeddedFont>
      <p:font typeface="Inter" charset="1" panose="020B0502030000000004"/>
      <p:regular r:id="rId49"/>
    </p:embeddedFont>
    <p:embeddedFont>
      <p:font typeface="Inter Bold" charset="1" panose="020B0802030000000004"/>
      <p:regular r:id="rId50"/>
    </p:embeddedFont>
    <p:embeddedFont>
      <p:font typeface="Inter Italics" charset="1" panose="020B0502030000000004"/>
      <p:regular r:id="rId51"/>
    </p:embeddedFont>
    <p:embeddedFont>
      <p:font typeface="Inter Bold Italics" charset="1" panose="020B0802030000000004"/>
      <p:regular r:id="rId52"/>
    </p:embeddedFont>
    <p:embeddedFont>
      <p:font typeface="Inter Thin" charset="1" panose="020B0A02050000000004"/>
      <p:regular r:id="rId53"/>
    </p:embeddedFont>
    <p:embeddedFont>
      <p:font typeface="Inter Thin Italics" charset="1" panose="020B0A02050000000004"/>
      <p:regular r:id="rId54"/>
    </p:embeddedFont>
    <p:embeddedFont>
      <p:font typeface="Inter Extra-Light" charset="1" panose="02000503000000020004"/>
      <p:regular r:id="rId55"/>
    </p:embeddedFont>
    <p:embeddedFont>
      <p:font typeface="Inter Light" charset="1" panose="02000503000000020004"/>
      <p:regular r:id="rId56"/>
    </p:embeddedFont>
    <p:embeddedFont>
      <p:font typeface="Inter Medium" charset="1" panose="02000503000000020004"/>
      <p:regular r:id="rId57"/>
    </p:embeddedFont>
    <p:embeddedFont>
      <p:font typeface="Inter Semi-Bold" charset="1" panose="02000503000000020004"/>
      <p:regular r:id="rId58"/>
    </p:embeddedFont>
    <p:embeddedFont>
      <p:font typeface="Inter Ultra-Bold" charset="1" panose="02000503000000020004"/>
      <p:regular r:id="rId59"/>
    </p:embeddedFont>
    <p:embeddedFont>
      <p:font typeface="Inter Heavy" charset="1" panose="02000503000000020004"/>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slides/slide1.xml" Type="http://schemas.openxmlformats.org/officeDocument/2006/relationships/slide"/><Relationship Id="rId62" Target="slides/slide2.xml" Type="http://schemas.openxmlformats.org/officeDocument/2006/relationships/slide"/><Relationship Id="rId63" Target="slides/slide3.xml" Type="http://schemas.openxmlformats.org/officeDocument/2006/relationships/slide"/><Relationship Id="rId64" Target="slides/slide4.xml" Type="http://schemas.openxmlformats.org/officeDocument/2006/relationships/slide"/><Relationship Id="rId65" Target="slides/slide5.xml" Type="http://schemas.openxmlformats.org/officeDocument/2006/relationships/slide"/><Relationship Id="rId66" Target="slides/slide6.xml" Type="http://schemas.openxmlformats.org/officeDocument/2006/relationships/slide"/><Relationship Id="rId67" Target="slides/slide7.xml" Type="http://schemas.openxmlformats.org/officeDocument/2006/relationships/slide"/><Relationship Id="rId68" Target="slides/slide8.xml" Type="http://schemas.openxmlformats.org/officeDocument/2006/relationships/slide"/><Relationship Id="rId69"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795973"/>
            <a:ext cx="18288000" cy="8703665"/>
          </a:xfrm>
          <a:custGeom>
            <a:avLst/>
            <a:gdLst/>
            <a:ahLst/>
            <a:cxnLst/>
            <a:rect r="r" b="b" t="t" l="l"/>
            <a:pathLst>
              <a:path h="8703665" w="18288000">
                <a:moveTo>
                  <a:pt x="0" y="0"/>
                </a:moveTo>
                <a:lnTo>
                  <a:pt x="18288000" y="0"/>
                </a:lnTo>
                <a:lnTo>
                  <a:pt x="18288000" y="8703666"/>
                </a:lnTo>
                <a:lnTo>
                  <a:pt x="0" y="8703666"/>
                </a:lnTo>
                <a:lnTo>
                  <a:pt x="0" y="0"/>
                </a:lnTo>
                <a:close/>
              </a:path>
            </a:pathLst>
          </a:custGeom>
          <a:blipFill>
            <a:blip r:embed="rId2"/>
            <a:stretch>
              <a:fillRect l="0" t="-20127" r="0" b="-20127"/>
            </a:stretch>
          </a:blipFill>
        </p:spPr>
      </p:sp>
      <p:grpSp>
        <p:nvGrpSpPr>
          <p:cNvPr name="Group 3" id="3"/>
          <p:cNvGrpSpPr/>
          <p:nvPr/>
        </p:nvGrpSpPr>
        <p:grpSpPr>
          <a:xfrm rot="0">
            <a:off x="853867" y="451959"/>
            <a:ext cx="16405433" cy="9379520"/>
            <a:chOff x="0" y="0"/>
            <a:chExt cx="3168156" cy="1811338"/>
          </a:xfrm>
        </p:grpSpPr>
        <p:sp>
          <p:nvSpPr>
            <p:cNvPr name="Freeform 4" id="4"/>
            <p:cNvSpPr/>
            <p:nvPr/>
          </p:nvSpPr>
          <p:spPr>
            <a:xfrm flipH="false" flipV="false" rot="0">
              <a:off x="0" y="0"/>
              <a:ext cx="3168156" cy="1811338"/>
            </a:xfrm>
            <a:custGeom>
              <a:avLst/>
              <a:gdLst/>
              <a:ahLst/>
              <a:cxnLst/>
              <a:rect r="r" b="b" t="t" l="l"/>
              <a:pathLst>
                <a:path h="1811338" w="3168156">
                  <a:moveTo>
                    <a:pt x="0" y="0"/>
                  </a:moveTo>
                  <a:lnTo>
                    <a:pt x="3168156" y="0"/>
                  </a:lnTo>
                  <a:lnTo>
                    <a:pt x="3168156" y="1811338"/>
                  </a:lnTo>
                  <a:lnTo>
                    <a:pt x="0" y="1811338"/>
                  </a:lnTo>
                  <a:close/>
                </a:path>
              </a:pathLst>
            </a:custGeom>
            <a:solidFill>
              <a:srgbClr val="000000">
                <a:alpha val="0"/>
              </a:srgbClr>
            </a:solidFill>
            <a:ln w="123825" cap="sq">
              <a:solidFill>
                <a:srgbClr val="0345E4"/>
              </a:solidFill>
              <a:prstDash val="solid"/>
              <a:miter/>
            </a:ln>
          </p:spPr>
        </p:sp>
        <p:sp>
          <p:nvSpPr>
            <p:cNvPr name="TextBox 5" id="5"/>
            <p:cNvSpPr txBox="true"/>
            <p:nvPr/>
          </p:nvSpPr>
          <p:spPr>
            <a:xfrm>
              <a:off x="0" y="-19050"/>
              <a:ext cx="3168156" cy="183038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294521" y="-1781"/>
            <a:ext cx="7850252" cy="10287000"/>
            <a:chOff x="0" y="0"/>
            <a:chExt cx="2067556" cy="2709333"/>
          </a:xfrm>
        </p:grpSpPr>
        <p:sp>
          <p:nvSpPr>
            <p:cNvPr name="Freeform 7" id="7"/>
            <p:cNvSpPr/>
            <p:nvPr/>
          </p:nvSpPr>
          <p:spPr>
            <a:xfrm flipH="false" flipV="false" rot="0">
              <a:off x="0" y="0"/>
              <a:ext cx="2067556" cy="2709333"/>
            </a:xfrm>
            <a:custGeom>
              <a:avLst/>
              <a:gdLst/>
              <a:ahLst/>
              <a:cxnLst/>
              <a:rect r="r" b="b" t="t" l="l"/>
              <a:pathLst>
                <a:path h="2709333" w="2067556">
                  <a:moveTo>
                    <a:pt x="0" y="0"/>
                  </a:moveTo>
                  <a:lnTo>
                    <a:pt x="2067556" y="0"/>
                  </a:lnTo>
                  <a:lnTo>
                    <a:pt x="2067556" y="2709333"/>
                  </a:lnTo>
                  <a:lnTo>
                    <a:pt x="0" y="2709333"/>
                  </a:lnTo>
                  <a:close/>
                </a:path>
              </a:pathLst>
            </a:custGeom>
            <a:solidFill>
              <a:srgbClr val="0345E4">
                <a:alpha val="91765"/>
              </a:srgbClr>
            </a:solidFill>
          </p:spPr>
        </p:sp>
        <p:sp>
          <p:nvSpPr>
            <p:cNvPr name="TextBox 8" id="8"/>
            <p:cNvSpPr txBox="true"/>
            <p:nvPr/>
          </p:nvSpPr>
          <p:spPr>
            <a:xfrm>
              <a:off x="0" y="-19050"/>
              <a:ext cx="2067556" cy="2728383"/>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10195059" y="4453615"/>
            <a:ext cx="6469014" cy="3529174"/>
          </a:xfrm>
          <a:prstGeom prst="rect">
            <a:avLst/>
          </a:prstGeom>
        </p:spPr>
        <p:txBody>
          <a:bodyPr anchor="t" rtlCol="false" tIns="0" lIns="0" bIns="0" rIns="0">
            <a:spAutoFit/>
          </a:bodyPr>
          <a:lstStyle/>
          <a:p>
            <a:pPr>
              <a:lnSpc>
                <a:spcPts val="4824"/>
              </a:lnSpc>
            </a:pPr>
            <a:r>
              <a:rPr lang="en-US" sz="3710">
                <a:solidFill>
                  <a:srgbClr val="000000"/>
                </a:solidFill>
                <a:latin typeface="Glacial Indifference Bold"/>
              </a:rPr>
              <a:t>Integrantes: </a:t>
            </a:r>
          </a:p>
          <a:p>
            <a:pPr marL="646036" indent="-323018" lvl="1">
              <a:lnSpc>
                <a:spcPts val="3889"/>
              </a:lnSpc>
              <a:buFont typeface="Arial"/>
              <a:buChar char="•"/>
            </a:pPr>
            <a:r>
              <a:rPr lang="en-US" sz="2992">
                <a:solidFill>
                  <a:srgbClr val="000000"/>
                </a:solidFill>
                <a:latin typeface="Glacial Indifference Bold"/>
              </a:rPr>
              <a:t>Bazalar Cruz, Carlos Alonso</a:t>
            </a:r>
          </a:p>
          <a:p>
            <a:pPr marL="646036" indent="-323018" lvl="1">
              <a:lnSpc>
                <a:spcPts val="3889"/>
              </a:lnSpc>
              <a:buFont typeface="Arial"/>
              <a:buChar char="•"/>
            </a:pPr>
            <a:r>
              <a:rPr lang="en-US" sz="2992">
                <a:solidFill>
                  <a:srgbClr val="000000"/>
                </a:solidFill>
                <a:latin typeface="Glacial Indifference Bold"/>
              </a:rPr>
              <a:t>Ccanto Marcos, Jose Antonio</a:t>
            </a:r>
          </a:p>
          <a:p>
            <a:pPr marL="646036" indent="-323018" lvl="1">
              <a:lnSpc>
                <a:spcPts val="3889"/>
              </a:lnSpc>
              <a:buFont typeface="Arial"/>
              <a:buChar char="•"/>
            </a:pPr>
            <a:r>
              <a:rPr lang="en-US" sz="2992">
                <a:solidFill>
                  <a:srgbClr val="000000"/>
                </a:solidFill>
                <a:latin typeface="Glacial Indifference Bold"/>
              </a:rPr>
              <a:t>Celadita Gaspar, Fernando</a:t>
            </a:r>
          </a:p>
          <a:p>
            <a:pPr marL="646036" indent="-323018" lvl="1">
              <a:lnSpc>
                <a:spcPts val="3889"/>
              </a:lnSpc>
              <a:buFont typeface="Arial"/>
              <a:buChar char="•"/>
            </a:pPr>
            <a:r>
              <a:rPr lang="en-US" sz="2992">
                <a:solidFill>
                  <a:srgbClr val="000000"/>
                </a:solidFill>
                <a:latin typeface="Glacial Indifference Bold"/>
              </a:rPr>
              <a:t>Javier Ayala, Edison Juan</a:t>
            </a:r>
          </a:p>
          <a:p>
            <a:pPr marL="646036" indent="-323018" lvl="1">
              <a:lnSpc>
                <a:spcPts val="3889"/>
              </a:lnSpc>
              <a:buFont typeface="Arial"/>
              <a:buChar char="•"/>
            </a:pPr>
            <a:r>
              <a:rPr lang="en-US" sz="2992">
                <a:solidFill>
                  <a:srgbClr val="000000"/>
                </a:solidFill>
                <a:latin typeface="Glacial Indifference Bold"/>
              </a:rPr>
              <a:t>Mendoza Aymara, Luis Ernesto</a:t>
            </a:r>
          </a:p>
          <a:p>
            <a:pPr marL="646036" indent="-323018" lvl="1">
              <a:lnSpc>
                <a:spcPts val="3889"/>
              </a:lnSpc>
              <a:spcBef>
                <a:spcPct val="0"/>
              </a:spcBef>
              <a:buFont typeface="Arial"/>
              <a:buChar char="•"/>
            </a:pPr>
            <a:r>
              <a:rPr lang="en-US" sz="2992">
                <a:solidFill>
                  <a:srgbClr val="000000"/>
                </a:solidFill>
                <a:latin typeface="Glacial Indifference Bold"/>
              </a:rPr>
              <a:t>Peche Rojas, Karol Fiorella</a:t>
            </a:r>
          </a:p>
        </p:txBody>
      </p:sp>
      <p:grpSp>
        <p:nvGrpSpPr>
          <p:cNvPr name="Group 10" id="10"/>
          <p:cNvGrpSpPr/>
          <p:nvPr/>
        </p:nvGrpSpPr>
        <p:grpSpPr>
          <a:xfrm rot="0">
            <a:off x="876405" y="4306"/>
            <a:ext cx="304590" cy="10287000"/>
            <a:chOff x="0" y="0"/>
            <a:chExt cx="80221" cy="2709333"/>
          </a:xfrm>
        </p:grpSpPr>
        <p:sp>
          <p:nvSpPr>
            <p:cNvPr name="Freeform 11" id="11"/>
            <p:cNvSpPr/>
            <p:nvPr/>
          </p:nvSpPr>
          <p:spPr>
            <a:xfrm flipH="false" flipV="false" rot="0">
              <a:off x="0" y="0"/>
              <a:ext cx="80221" cy="2709333"/>
            </a:xfrm>
            <a:custGeom>
              <a:avLst/>
              <a:gdLst/>
              <a:ahLst/>
              <a:cxnLst/>
              <a:rect r="r" b="b" t="t" l="l"/>
              <a:pathLst>
                <a:path h="2709333" w="80221">
                  <a:moveTo>
                    <a:pt x="0" y="0"/>
                  </a:moveTo>
                  <a:lnTo>
                    <a:pt x="80221" y="0"/>
                  </a:lnTo>
                  <a:lnTo>
                    <a:pt x="80221" y="2709333"/>
                  </a:lnTo>
                  <a:lnTo>
                    <a:pt x="0" y="2709333"/>
                  </a:lnTo>
                  <a:close/>
                </a:path>
              </a:pathLst>
            </a:custGeom>
            <a:solidFill>
              <a:srgbClr val="0345E4">
                <a:alpha val="91765"/>
              </a:srgbClr>
            </a:solidFill>
          </p:spPr>
        </p:sp>
        <p:sp>
          <p:nvSpPr>
            <p:cNvPr name="TextBox 12" id="12"/>
            <p:cNvSpPr txBox="true"/>
            <p:nvPr/>
          </p:nvSpPr>
          <p:spPr>
            <a:xfrm>
              <a:off x="0" y="-19050"/>
              <a:ext cx="80221" cy="2728383"/>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9258300" y="-1781"/>
            <a:ext cx="304590" cy="10287000"/>
            <a:chOff x="0" y="0"/>
            <a:chExt cx="80221" cy="2709333"/>
          </a:xfrm>
        </p:grpSpPr>
        <p:sp>
          <p:nvSpPr>
            <p:cNvPr name="Freeform 14" id="14"/>
            <p:cNvSpPr/>
            <p:nvPr/>
          </p:nvSpPr>
          <p:spPr>
            <a:xfrm flipH="false" flipV="false" rot="0">
              <a:off x="0" y="0"/>
              <a:ext cx="80221" cy="2709333"/>
            </a:xfrm>
            <a:custGeom>
              <a:avLst/>
              <a:gdLst/>
              <a:ahLst/>
              <a:cxnLst/>
              <a:rect r="r" b="b" t="t" l="l"/>
              <a:pathLst>
                <a:path h="2709333" w="80221">
                  <a:moveTo>
                    <a:pt x="0" y="0"/>
                  </a:moveTo>
                  <a:lnTo>
                    <a:pt x="80221" y="0"/>
                  </a:lnTo>
                  <a:lnTo>
                    <a:pt x="80221" y="2709333"/>
                  </a:lnTo>
                  <a:lnTo>
                    <a:pt x="0" y="2709333"/>
                  </a:lnTo>
                  <a:close/>
                </a:path>
              </a:pathLst>
            </a:custGeom>
            <a:solidFill>
              <a:srgbClr val="0345E4">
                <a:alpha val="91765"/>
              </a:srgbClr>
            </a:solidFill>
          </p:spPr>
        </p:sp>
        <p:sp>
          <p:nvSpPr>
            <p:cNvPr name="TextBox 15" id="15"/>
            <p:cNvSpPr txBox="true"/>
            <p:nvPr/>
          </p:nvSpPr>
          <p:spPr>
            <a:xfrm>
              <a:off x="0" y="-19050"/>
              <a:ext cx="80221" cy="2728383"/>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2919457" y="8414693"/>
            <a:ext cx="3744615" cy="37446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011231" y="1028700"/>
            <a:ext cx="1652841" cy="165284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4814124" y="816351"/>
            <a:ext cx="771724" cy="7717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1737400" y="985142"/>
            <a:ext cx="2636955" cy="3074669"/>
          </a:xfrm>
          <a:custGeom>
            <a:avLst/>
            <a:gdLst/>
            <a:ahLst/>
            <a:cxnLst/>
            <a:rect r="r" b="b" t="t" l="l"/>
            <a:pathLst>
              <a:path h="3074669" w="2636955">
                <a:moveTo>
                  <a:pt x="0" y="0"/>
                </a:moveTo>
                <a:lnTo>
                  <a:pt x="2636955" y="0"/>
                </a:lnTo>
                <a:lnTo>
                  <a:pt x="2636955" y="3074669"/>
                </a:lnTo>
                <a:lnTo>
                  <a:pt x="0" y="3074669"/>
                </a:lnTo>
                <a:lnTo>
                  <a:pt x="0" y="0"/>
                </a:lnTo>
                <a:close/>
              </a:path>
            </a:pathLst>
          </a:custGeom>
          <a:blipFill>
            <a:blip r:embed="rId3"/>
            <a:stretch>
              <a:fillRect l="0" t="0" r="0" b="0"/>
            </a:stretch>
          </a:blipFill>
        </p:spPr>
      </p:sp>
      <p:sp>
        <p:nvSpPr>
          <p:cNvPr name="TextBox 26" id="26"/>
          <p:cNvSpPr txBox="true"/>
          <p:nvPr/>
        </p:nvSpPr>
        <p:spPr>
          <a:xfrm rot="0">
            <a:off x="1971950" y="462292"/>
            <a:ext cx="7084633" cy="3983399"/>
          </a:xfrm>
          <a:prstGeom prst="rect">
            <a:avLst/>
          </a:prstGeom>
        </p:spPr>
        <p:txBody>
          <a:bodyPr anchor="t" rtlCol="false" tIns="0" lIns="0" bIns="0" rIns="0">
            <a:spAutoFit/>
          </a:bodyPr>
          <a:lstStyle/>
          <a:p>
            <a:pPr marL="0" indent="0" lvl="0">
              <a:lnSpc>
                <a:spcPts val="15982"/>
              </a:lnSpc>
              <a:spcBef>
                <a:spcPct val="0"/>
              </a:spcBef>
            </a:pPr>
            <a:r>
              <a:rPr lang="en-US" sz="11581" spc="162">
                <a:solidFill>
                  <a:srgbClr val="E8ECEC"/>
                </a:solidFill>
                <a:latin typeface="Oswald"/>
              </a:rPr>
              <a:t>PROBLEMA DE AGENCIA</a:t>
            </a:r>
          </a:p>
        </p:txBody>
      </p:sp>
      <p:sp>
        <p:nvSpPr>
          <p:cNvPr name="TextBox 27" id="27"/>
          <p:cNvSpPr txBox="true"/>
          <p:nvPr/>
        </p:nvSpPr>
        <p:spPr>
          <a:xfrm rot="0">
            <a:off x="1449457" y="5055994"/>
            <a:ext cx="7808843" cy="4166997"/>
          </a:xfrm>
          <a:prstGeom prst="rect">
            <a:avLst/>
          </a:prstGeom>
        </p:spPr>
        <p:txBody>
          <a:bodyPr anchor="t" rtlCol="false" tIns="0" lIns="0" bIns="0" rIns="0">
            <a:spAutoFit/>
          </a:bodyPr>
          <a:lstStyle/>
          <a:p>
            <a:pPr>
              <a:lnSpc>
                <a:spcPts val="6623"/>
              </a:lnSpc>
            </a:pPr>
            <a:r>
              <a:rPr lang="en-US" sz="4800" spc="67">
                <a:solidFill>
                  <a:srgbClr val="FEFFFF"/>
                </a:solidFill>
                <a:latin typeface="Oswald"/>
              </a:rPr>
              <a:t>CURSO:</a:t>
            </a:r>
          </a:p>
          <a:p>
            <a:pPr>
              <a:lnSpc>
                <a:spcPts val="6623"/>
              </a:lnSpc>
            </a:pPr>
            <a:r>
              <a:rPr lang="en-US" sz="4800" spc="67">
                <a:solidFill>
                  <a:srgbClr val="FEFFFF"/>
                </a:solidFill>
                <a:latin typeface="Oswald"/>
              </a:rPr>
              <a:t>FINANZAS PARA LA GESTION</a:t>
            </a:r>
          </a:p>
          <a:p>
            <a:pPr>
              <a:lnSpc>
                <a:spcPts val="6623"/>
              </a:lnSpc>
            </a:pPr>
          </a:p>
          <a:p>
            <a:pPr>
              <a:lnSpc>
                <a:spcPts val="6623"/>
              </a:lnSpc>
            </a:pPr>
            <a:r>
              <a:rPr lang="en-US" sz="4800" spc="67">
                <a:solidFill>
                  <a:srgbClr val="FEFFFF"/>
                </a:solidFill>
                <a:latin typeface="Oswald"/>
              </a:rPr>
              <a:t>DOCENTE: </a:t>
            </a:r>
          </a:p>
          <a:p>
            <a:pPr marL="0" indent="0" lvl="0">
              <a:lnSpc>
                <a:spcPts val="6623"/>
              </a:lnSpc>
              <a:spcBef>
                <a:spcPct val="0"/>
              </a:spcBef>
            </a:pPr>
            <a:r>
              <a:rPr lang="en-US" sz="4800" spc="67">
                <a:solidFill>
                  <a:srgbClr val="FEFFFF"/>
                </a:solidFill>
                <a:latin typeface="Oswald"/>
              </a:rPr>
              <a:t>DR. ANTONIO LAMA MORE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57766" y="7109187"/>
            <a:ext cx="11830234" cy="3177813"/>
            <a:chOff x="0" y="0"/>
            <a:chExt cx="9347345" cy="2510865"/>
          </a:xfrm>
        </p:grpSpPr>
        <p:sp>
          <p:nvSpPr>
            <p:cNvPr name="Freeform 3" id="3"/>
            <p:cNvSpPr/>
            <p:nvPr/>
          </p:nvSpPr>
          <p:spPr>
            <a:xfrm flipH="false" flipV="false" rot="0">
              <a:off x="0" y="0"/>
              <a:ext cx="9347345" cy="2510865"/>
            </a:xfrm>
            <a:custGeom>
              <a:avLst/>
              <a:gdLst/>
              <a:ahLst/>
              <a:cxnLst/>
              <a:rect r="r" b="b" t="t" l="l"/>
              <a:pathLst>
                <a:path h="2510865" w="9347345">
                  <a:moveTo>
                    <a:pt x="0" y="0"/>
                  </a:moveTo>
                  <a:lnTo>
                    <a:pt x="9347345" y="0"/>
                  </a:lnTo>
                  <a:lnTo>
                    <a:pt x="9347345" y="2510865"/>
                  </a:lnTo>
                  <a:lnTo>
                    <a:pt x="0" y="2510865"/>
                  </a:lnTo>
                  <a:close/>
                </a:path>
              </a:pathLst>
            </a:custGeom>
            <a:solidFill>
              <a:srgbClr val="F6F6F6"/>
            </a:solidFill>
          </p:spPr>
        </p:sp>
        <p:sp>
          <p:nvSpPr>
            <p:cNvPr name="TextBox 4" id="4"/>
            <p:cNvSpPr txBox="true"/>
            <p:nvPr/>
          </p:nvSpPr>
          <p:spPr>
            <a:xfrm>
              <a:off x="0" y="-38100"/>
              <a:ext cx="9347345"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0"/>
            <a:ext cx="5429066" cy="10287000"/>
            <a:chOff x="0" y="0"/>
            <a:chExt cx="7238755" cy="13716000"/>
          </a:xfrm>
        </p:grpSpPr>
        <p:pic>
          <p:nvPicPr>
            <p:cNvPr name="Picture 6" id="6"/>
            <p:cNvPicPr>
              <a:picLocks noChangeAspect="true"/>
            </p:cNvPicPr>
            <p:nvPr/>
          </p:nvPicPr>
          <p:blipFill>
            <a:blip r:embed="rId2"/>
            <a:srcRect l="34390" t="0" r="40145" b="0"/>
            <a:stretch>
              <a:fillRect/>
            </a:stretch>
          </p:blipFill>
          <p:spPr>
            <a:xfrm flipH="false" flipV="false">
              <a:off x="0" y="0"/>
              <a:ext cx="7238755" cy="13716000"/>
            </a:xfrm>
            <a:prstGeom prst="rect">
              <a:avLst/>
            </a:prstGeom>
          </p:spPr>
        </p:pic>
      </p:grpSp>
      <p:grpSp>
        <p:nvGrpSpPr>
          <p:cNvPr name="Group 7" id="7"/>
          <p:cNvGrpSpPr/>
          <p:nvPr/>
        </p:nvGrpSpPr>
        <p:grpSpPr>
          <a:xfrm rot="0">
            <a:off x="17259300"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7109187"/>
            <a:ext cx="1028700" cy="3177813"/>
            <a:chOff x="0" y="0"/>
            <a:chExt cx="812800" cy="2510865"/>
          </a:xfrm>
        </p:grpSpPr>
        <p:sp>
          <p:nvSpPr>
            <p:cNvPr name="Freeform 11" id="11"/>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2" id="12"/>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0"/>
            <a:ext cx="1028700" cy="10287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7297118" y="692526"/>
            <a:ext cx="7494647" cy="1155745"/>
          </a:xfrm>
          <a:prstGeom prst="rect">
            <a:avLst/>
          </a:prstGeom>
        </p:spPr>
        <p:txBody>
          <a:bodyPr anchor="t" rtlCol="false" tIns="0" lIns="0" bIns="0" rIns="0">
            <a:spAutoFit/>
          </a:bodyPr>
          <a:lstStyle/>
          <a:p>
            <a:pPr>
              <a:lnSpc>
                <a:spcPts val="9487"/>
              </a:lnSpc>
            </a:pPr>
            <a:r>
              <a:rPr lang="en-US" sz="6776">
                <a:solidFill>
                  <a:srgbClr val="000000"/>
                </a:solidFill>
                <a:latin typeface="Garet Bold"/>
              </a:rPr>
              <a:t>CONTENIDO</a:t>
            </a:r>
          </a:p>
        </p:txBody>
      </p:sp>
      <p:grpSp>
        <p:nvGrpSpPr>
          <p:cNvPr name="Group 17" id="17"/>
          <p:cNvGrpSpPr/>
          <p:nvPr/>
        </p:nvGrpSpPr>
        <p:grpSpPr>
          <a:xfrm rot="0">
            <a:off x="7297118" y="2384162"/>
            <a:ext cx="969409" cy="96940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9" id="19"/>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sz="3399">
                  <a:solidFill>
                    <a:srgbClr val="FFFFFF"/>
                  </a:solidFill>
                  <a:latin typeface="Garet Bold"/>
                </a:rPr>
                <a:t>01</a:t>
              </a:r>
            </a:p>
          </p:txBody>
        </p:sp>
      </p:grpSp>
      <p:grpSp>
        <p:nvGrpSpPr>
          <p:cNvPr name="Group 20" id="20"/>
          <p:cNvGrpSpPr/>
          <p:nvPr/>
        </p:nvGrpSpPr>
        <p:grpSpPr>
          <a:xfrm rot="0">
            <a:off x="7297118" y="3565108"/>
            <a:ext cx="969409" cy="96940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2" id="22"/>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sz="3399">
                  <a:solidFill>
                    <a:srgbClr val="FFFFFF"/>
                  </a:solidFill>
                  <a:latin typeface="Garet Bold"/>
                </a:rPr>
                <a:t>02</a:t>
              </a:r>
            </a:p>
          </p:txBody>
        </p:sp>
      </p:grpSp>
      <p:grpSp>
        <p:nvGrpSpPr>
          <p:cNvPr name="Group 23" id="23"/>
          <p:cNvGrpSpPr/>
          <p:nvPr/>
        </p:nvGrpSpPr>
        <p:grpSpPr>
          <a:xfrm rot="0">
            <a:off x="7297118" y="4746054"/>
            <a:ext cx="969409" cy="96940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5" id="25"/>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sz="3399">
                  <a:solidFill>
                    <a:srgbClr val="FFFFFF"/>
                  </a:solidFill>
                  <a:latin typeface="Garet Bold"/>
                </a:rPr>
                <a:t>03</a:t>
              </a:r>
            </a:p>
          </p:txBody>
        </p:sp>
      </p:grpSp>
      <p:grpSp>
        <p:nvGrpSpPr>
          <p:cNvPr name="Group 26" id="26"/>
          <p:cNvGrpSpPr/>
          <p:nvPr/>
        </p:nvGrpSpPr>
        <p:grpSpPr>
          <a:xfrm rot="0">
            <a:off x="7297118" y="5927000"/>
            <a:ext cx="969409" cy="96940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8" id="28"/>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sz="3399">
                  <a:solidFill>
                    <a:srgbClr val="FFFFFF"/>
                  </a:solidFill>
                  <a:latin typeface="Garet Bold"/>
                </a:rPr>
                <a:t>04</a:t>
              </a:r>
            </a:p>
          </p:txBody>
        </p:sp>
      </p:grpSp>
      <p:grpSp>
        <p:nvGrpSpPr>
          <p:cNvPr name="Group 29" id="29"/>
          <p:cNvGrpSpPr/>
          <p:nvPr/>
        </p:nvGrpSpPr>
        <p:grpSpPr>
          <a:xfrm rot="0">
            <a:off x="7297118" y="7107945"/>
            <a:ext cx="969409" cy="96940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31" id="31"/>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sz="3399">
                  <a:solidFill>
                    <a:srgbClr val="FFFFFF"/>
                  </a:solidFill>
                  <a:latin typeface="Garet Bold"/>
                </a:rPr>
                <a:t>05</a:t>
              </a:r>
            </a:p>
          </p:txBody>
        </p:sp>
      </p:grpSp>
      <p:grpSp>
        <p:nvGrpSpPr>
          <p:cNvPr name="Group 32" id="32"/>
          <p:cNvGrpSpPr/>
          <p:nvPr/>
        </p:nvGrpSpPr>
        <p:grpSpPr>
          <a:xfrm rot="0">
            <a:off x="7297118" y="8288891"/>
            <a:ext cx="969409" cy="96940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34" id="34"/>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sz="3399">
                  <a:solidFill>
                    <a:srgbClr val="FFFFFF"/>
                  </a:solidFill>
                  <a:latin typeface="Garet Bold"/>
                </a:rPr>
                <a:t>06</a:t>
              </a:r>
            </a:p>
          </p:txBody>
        </p:sp>
      </p:grpSp>
      <p:grpSp>
        <p:nvGrpSpPr>
          <p:cNvPr name="Group 35" id="35"/>
          <p:cNvGrpSpPr/>
          <p:nvPr/>
        </p:nvGrpSpPr>
        <p:grpSpPr>
          <a:xfrm rot="0">
            <a:off x="15011231" y="1028700"/>
            <a:ext cx="1652841" cy="165284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4814124" y="816351"/>
            <a:ext cx="771724" cy="77172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2919457" y="8414693"/>
            <a:ext cx="3744615" cy="3744615"/>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8485829" y="2633916"/>
            <a:ext cx="7351823" cy="422275"/>
          </a:xfrm>
          <a:prstGeom prst="rect">
            <a:avLst/>
          </a:prstGeom>
        </p:spPr>
        <p:txBody>
          <a:bodyPr anchor="t" rtlCol="false" tIns="0" lIns="0" bIns="0" rIns="0">
            <a:spAutoFit/>
          </a:bodyPr>
          <a:lstStyle/>
          <a:p>
            <a:pPr>
              <a:lnSpc>
                <a:spcPts val="3499"/>
              </a:lnSpc>
            </a:pPr>
            <a:r>
              <a:rPr lang="en-US" sz="2499">
                <a:solidFill>
                  <a:srgbClr val="000000"/>
                </a:solidFill>
                <a:latin typeface="Garet"/>
              </a:rPr>
              <a:t>Definicion</a:t>
            </a:r>
          </a:p>
        </p:txBody>
      </p:sp>
      <p:sp>
        <p:nvSpPr>
          <p:cNvPr name="TextBox 45" id="45"/>
          <p:cNvSpPr txBox="true"/>
          <p:nvPr/>
        </p:nvSpPr>
        <p:spPr>
          <a:xfrm rot="0">
            <a:off x="8485829" y="3814862"/>
            <a:ext cx="7351823" cy="422275"/>
          </a:xfrm>
          <a:prstGeom prst="rect">
            <a:avLst/>
          </a:prstGeom>
        </p:spPr>
        <p:txBody>
          <a:bodyPr anchor="t" rtlCol="false" tIns="0" lIns="0" bIns="0" rIns="0">
            <a:spAutoFit/>
          </a:bodyPr>
          <a:lstStyle/>
          <a:p>
            <a:pPr>
              <a:lnSpc>
                <a:spcPts val="3499"/>
              </a:lnSpc>
            </a:pPr>
            <a:r>
              <a:rPr lang="en-US" sz="2499">
                <a:solidFill>
                  <a:srgbClr val="000000"/>
                </a:solidFill>
                <a:latin typeface="Garet"/>
              </a:rPr>
              <a:t>Características</a:t>
            </a:r>
          </a:p>
        </p:txBody>
      </p:sp>
      <p:sp>
        <p:nvSpPr>
          <p:cNvPr name="TextBox 46" id="46"/>
          <p:cNvSpPr txBox="true"/>
          <p:nvPr/>
        </p:nvSpPr>
        <p:spPr>
          <a:xfrm rot="0">
            <a:off x="8485829" y="4995808"/>
            <a:ext cx="7351823" cy="422275"/>
          </a:xfrm>
          <a:prstGeom prst="rect">
            <a:avLst/>
          </a:prstGeom>
        </p:spPr>
        <p:txBody>
          <a:bodyPr anchor="t" rtlCol="false" tIns="0" lIns="0" bIns="0" rIns="0">
            <a:spAutoFit/>
          </a:bodyPr>
          <a:lstStyle/>
          <a:p>
            <a:pPr>
              <a:lnSpc>
                <a:spcPts val="3499"/>
              </a:lnSpc>
            </a:pPr>
            <a:r>
              <a:rPr lang="en-US" sz="2499">
                <a:solidFill>
                  <a:srgbClr val="000000"/>
                </a:solidFill>
                <a:latin typeface="Garet"/>
              </a:rPr>
              <a:t>¿Por qué ocurre?</a:t>
            </a:r>
          </a:p>
        </p:txBody>
      </p:sp>
      <p:sp>
        <p:nvSpPr>
          <p:cNvPr name="TextBox 47" id="47"/>
          <p:cNvSpPr txBox="true"/>
          <p:nvPr/>
        </p:nvSpPr>
        <p:spPr>
          <a:xfrm rot="0">
            <a:off x="8485829" y="6176754"/>
            <a:ext cx="8467562" cy="860425"/>
          </a:xfrm>
          <a:prstGeom prst="rect">
            <a:avLst/>
          </a:prstGeom>
        </p:spPr>
        <p:txBody>
          <a:bodyPr anchor="t" rtlCol="false" tIns="0" lIns="0" bIns="0" rIns="0">
            <a:spAutoFit/>
          </a:bodyPr>
          <a:lstStyle/>
          <a:p>
            <a:pPr>
              <a:lnSpc>
                <a:spcPts val="3499"/>
              </a:lnSpc>
            </a:pPr>
            <a:r>
              <a:rPr lang="en-US" sz="2499">
                <a:solidFill>
                  <a:srgbClr val="000000"/>
                </a:solidFill>
                <a:latin typeface="Garet"/>
              </a:rPr>
              <a:t>Caso de ejemplo en el Perú: APDAYC y los problemas de agencia</a:t>
            </a:r>
          </a:p>
        </p:txBody>
      </p:sp>
      <p:sp>
        <p:nvSpPr>
          <p:cNvPr name="TextBox 48" id="48"/>
          <p:cNvSpPr txBox="true"/>
          <p:nvPr/>
        </p:nvSpPr>
        <p:spPr>
          <a:xfrm rot="0">
            <a:off x="8485829" y="7357700"/>
            <a:ext cx="7351823" cy="422275"/>
          </a:xfrm>
          <a:prstGeom prst="rect">
            <a:avLst/>
          </a:prstGeom>
        </p:spPr>
        <p:txBody>
          <a:bodyPr anchor="t" rtlCol="false" tIns="0" lIns="0" bIns="0" rIns="0">
            <a:spAutoFit/>
          </a:bodyPr>
          <a:lstStyle/>
          <a:p>
            <a:pPr>
              <a:lnSpc>
                <a:spcPts val="3499"/>
              </a:lnSpc>
            </a:pPr>
            <a:r>
              <a:rPr lang="en-US" sz="2499">
                <a:solidFill>
                  <a:srgbClr val="000000"/>
                </a:solidFill>
                <a:latin typeface="Garet"/>
              </a:rPr>
              <a:t>Alternativas de solución</a:t>
            </a:r>
          </a:p>
        </p:txBody>
      </p:sp>
      <p:sp>
        <p:nvSpPr>
          <p:cNvPr name="TextBox 49" id="49"/>
          <p:cNvSpPr txBox="true"/>
          <p:nvPr/>
        </p:nvSpPr>
        <p:spPr>
          <a:xfrm rot="0">
            <a:off x="8485829" y="8538646"/>
            <a:ext cx="7351823" cy="422275"/>
          </a:xfrm>
          <a:prstGeom prst="rect">
            <a:avLst/>
          </a:prstGeom>
        </p:spPr>
        <p:txBody>
          <a:bodyPr anchor="t" rtlCol="false" tIns="0" lIns="0" bIns="0" rIns="0">
            <a:spAutoFit/>
          </a:bodyPr>
          <a:lstStyle/>
          <a:p>
            <a:pPr>
              <a:lnSpc>
                <a:spcPts val="3499"/>
              </a:lnSpc>
            </a:pPr>
            <a:r>
              <a:rPr lang="en-US" sz="2499">
                <a:solidFill>
                  <a:srgbClr val="000000"/>
                </a:solidFill>
                <a:latin typeface="Garet"/>
              </a:rPr>
              <a:t>Referencias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770594" cy="10287000"/>
            <a:chOff x="0" y="0"/>
            <a:chExt cx="1783202" cy="2709333"/>
          </a:xfrm>
        </p:grpSpPr>
        <p:sp>
          <p:nvSpPr>
            <p:cNvPr name="Freeform 3" id="3"/>
            <p:cNvSpPr/>
            <p:nvPr/>
          </p:nvSpPr>
          <p:spPr>
            <a:xfrm flipH="false" flipV="false" rot="0">
              <a:off x="0" y="0"/>
              <a:ext cx="1783202" cy="2709333"/>
            </a:xfrm>
            <a:custGeom>
              <a:avLst/>
              <a:gdLst/>
              <a:ahLst/>
              <a:cxnLst/>
              <a:rect r="r" b="b" t="t" l="l"/>
              <a:pathLst>
                <a:path h="2709333" w="1783202">
                  <a:moveTo>
                    <a:pt x="0" y="0"/>
                  </a:moveTo>
                  <a:lnTo>
                    <a:pt x="1783202" y="0"/>
                  </a:lnTo>
                  <a:lnTo>
                    <a:pt x="1783202" y="2709333"/>
                  </a:lnTo>
                  <a:lnTo>
                    <a:pt x="0" y="2709333"/>
                  </a:lnTo>
                  <a:close/>
                </a:path>
              </a:pathLst>
            </a:custGeom>
            <a:solidFill>
              <a:srgbClr val="0345E4"/>
            </a:solidFill>
          </p:spPr>
        </p:sp>
        <p:sp>
          <p:nvSpPr>
            <p:cNvPr name="TextBox 4" id="4"/>
            <p:cNvSpPr txBox="true"/>
            <p:nvPr/>
          </p:nvSpPr>
          <p:spPr>
            <a:xfrm>
              <a:off x="0" y="-38100"/>
              <a:ext cx="1783202"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6" id="6"/>
          <p:cNvGrpSpPr/>
          <p:nvPr/>
        </p:nvGrpSpPr>
        <p:grpSpPr>
          <a:xfrm rot="0">
            <a:off x="9316124" y="1479329"/>
            <a:ext cx="732337" cy="73233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740861" y="6749958"/>
            <a:ext cx="4596322" cy="459632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5400000">
            <a:off x="7380095" y="0"/>
            <a:ext cx="1479329" cy="14793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5400000">
            <a:off x="8395032" y="879247"/>
            <a:ext cx="771724" cy="77172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5400000">
            <a:off x="5324660" y="9048119"/>
            <a:ext cx="596043" cy="59604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a:grpSpLocks noChangeAspect="true"/>
          </p:cNvGrpSpPr>
          <p:nvPr/>
        </p:nvGrpSpPr>
        <p:grpSpPr>
          <a:xfrm rot="0">
            <a:off x="10511042" y="2405624"/>
            <a:ext cx="3933243" cy="4062254"/>
            <a:chOff x="0" y="0"/>
            <a:chExt cx="6350000" cy="6558280"/>
          </a:xfrm>
        </p:grpSpPr>
        <p:sp>
          <p:nvSpPr>
            <p:cNvPr name="Freeform 22" id="22"/>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7633" t="0" r="-22935" b="0"/>
              </a:stretch>
            </a:blipFill>
          </p:spPr>
        </p:sp>
        <p:sp>
          <p:nvSpPr>
            <p:cNvPr name="Freeform 23" id="23"/>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345E4"/>
            </a:solidFill>
          </p:spPr>
        </p:sp>
      </p:grpSp>
      <p:sp>
        <p:nvSpPr>
          <p:cNvPr name="TextBox 24" id="24"/>
          <p:cNvSpPr txBox="true"/>
          <p:nvPr/>
        </p:nvSpPr>
        <p:spPr>
          <a:xfrm rot="0">
            <a:off x="839945" y="744695"/>
            <a:ext cx="5080758" cy="854076"/>
          </a:xfrm>
          <a:prstGeom prst="rect">
            <a:avLst/>
          </a:prstGeom>
        </p:spPr>
        <p:txBody>
          <a:bodyPr anchor="t" rtlCol="false" tIns="0" lIns="0" bIns="0" rIns="0">
            <a:spAutoFit/>
          </a:bodyPr>
          <a:lstStyle/>
          <a:p>
            <a:pPr>
              <a:lnSpc>
                <a:spcPts val="6999"/>
              </a:lnSpc>
            </a:pPr>
            <a:r>
              <a:rPr lang="en-US" sz="4999" spc="99">
                <a:solidFill>
                  <a:srgbClr val="FFFFFF"/>
                </a:solidFill>
                <a:latin typeface="Garet Bold"/>
              </a:rPr>
              <a:t>DEFINICION</a:t>
            </a:r>
          </a:p>
        </p:txBody>
      </p:sp>
      <p:sp>
        <p:nvSpPr>
          <p:cNvPr name="TextBox 25" id="25"/>
          <p:cNvSpPr txBox="true"/>
          <p:nvPr/>
        </p:nvSpPr>
        <p:spPr>
          <a:xfrm rot="0">
            <a:off x="916626" y="2645114"/>
            <a:ext cx="5004077" cy="6352580"/>
          </a:xfrm>
          <a:prstGeom prst="rect">
            <a:avLst/>
          </a:prstGeom>
        </p:spPr>
        <p:txBody>
          <a:bodyPr anchor="t" rtlCol="false" tIns="0" lIns="0" bIns="0" rIns="0">
            <a:spAutoFit/>
          </a:bodyPr>
          <a:lstStyle/>
          <a:p>
            <a:pPr algn="just" marL="0" indent="0" lvl="0">
              <a:lnSpc>
                <a:spcPts val="4649"/>
              </a:lnSpc>
            </a:pPr>
            <a:r>
              <a:rPr lang="en-US" sz="2999">
                <a:solidFill>
                  <a:srgbClr val="FFFFFF"/>
                </a:solidFill>
                <a:latin typeface="Open Sans"/>
              </a:rPr>
              <a:t>Los directivos pretenden conseguir dinero, prestigio y contactos y en base a ello pretenden imponer en la empresa sus propios objetivos para lograrlo. Por su parte los accionistas solo están interesados en los beneficios. Es por esto que surgen los conflictos de agencia. </a:t>
            </a:r>
          </a:p>
        </p:txBody>
      </p:sp>
      <p:sp>
        <p:nvSpPr>
          <p:cNvPr name="TextBox 26" id="26"/>
          <p:cNvSpPr txBox="true"/>
          <p:nvPr/>
        </p:nvSpPr>
        <p:spPr>
          <a:xfrm rot="0">
            <a:off x="10237216" y="1610547"/>
            <a:ext cx="5503645" cy="455295"/>
          </a:xfrm>
          <a:prstGeom prst="rect">
            <a:avLst/>
          </a:prstGeom>
        </p:spPr>
        <p:txBody>
          <a:bodyPr anchor="t" rtlCol="false" tIns="0" lIns="0" bIns="0" rIns="0">
            <a:spAutoFit/>
          </a:bodyPr>
          <a:lstStyle/>
          <a:p>
            <a:pPr>
              <a:lnSpc>
                <a:spcPts val="3779"/>
              </a:lnSpc>
            </a:pPr>
            <a:r>
              <a:rPr lang="en-US" sz="2699">
                <a:solidFill>
                  <a:srgbClr val="000000"/>
                </a:solidFill>
                <a:latin typeface="Garet Bold"/>
              </a:rPr>
              <a:t>Teoría de agencia</a:t>
            </a:r>
          </a:p>
        </p:txBody>
      </p:sp>
      <p:sp>
        <p:nvSpPr>
          <p:cNvPr name="TextBox 27" id="27"/>
          <p:cNvSpPr txBox="true"/>
          <p:nvPr/>
        </p:nvSpPr>
        <p:spPr>
          <a:xfrm rot="0">
            <a:off x="8395032" y="6687824"/>
            <a:ext cx="8165263" cy="2360295"/>
          </a:xfrm>
          <a:prstGeom prst="rect">
            <a:avLst/>
          </a:prstGeom>
        </p:spPr>
        <p:txBody>
          <a:bodyPr anchor="t" rtlCol="false" tIns="0" lIns="0" bIns="0" rIns="0">
            <a:spAutoFit/>
          </a:bodyPr>
          <a:lstStyle/>
          <a:p>
            <a:pPr>
              <a:lnSpc>
                <a:spcPts val="3779"/>
              </a:lnSpc>
            </a:pPr>
            <a:r>
              <a:rPr lang="en-US" sz="2699">
                <a:solidFill>
                  <a:srgbClr val="000000"/>
                </a:solidFill>
                <a:latin typeface="Garet"/>
              </a:rPr>
              <a:t>Cuando dentro de una organización, los propietarios delegan a un tercero(Agente) la responsabilidad de accionar los propósitos y fines de la organización para  maximizar sus funciones de utilidad.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1109" y="0"/>
            <a:ext cx="6416679" cy="10287000"/>
            <a:chOff x="0" y="0"/>
            <a:chExt cx="1689989" cy="2709333"/>
          </a:xfrm>
        </p:grpSpPr>
        <p:sp>
          <p:nvSpPr>
            <p:cNvPr name="Freeform 3" id="3"/>
            <p:cNvSpPr/>
            <p:nvPr/>
          </p:nvSpPr>
          <p:spPr>
            <a:xfrm flipH="false" flipV="false" rot="0">
              <a:off x="0" y="0"/>
              <a:ext cx="1689989" cy="2709333"/>
            </a:xfrm>
            <a:custGeom>
              <a:avLst/>
              <a:gdLst/>
              <a:ahLst/>
              <a:cxnLst/>
              <a:rect r="r" b="b" t="t" l="l"/>
              <a:pathLst>
                <a:path h="2709333" w="1689989">
                  <a:moveTo>
                    <a:pt x="0" y="0"/>
                  </a:moveTo>
                  <a:lnTo>
                    <a:pt x="1689989" y="0"/>
                  </a:lnTo>
                  <a:lnTo>
                    <a:pt x="1689989" y="2709333"/>
                  </a:lnTo>
                  <a:lnTo>
                    <a:pt x="0" y="2709333"/>
                  </a:lnTo>
                  <a:close/>
                </a:path>
              </a:pathLst>
            </a:custGeom>
            <a:solidFill>
              <a:srgbClr val="0345E4"/>
            </a:solidFill>
          </p:spPr>
        </p:sp>
        <p:sp>
          <p:nvSpPr>
            <p:cNvPr name="TextBox 4" id="4"/>
            <p:cNvSpPr txBox="true"/>
            <p:nvPr/>
          </p:nvSpPr>
          <p:spPr>
            <a:xfrm>
              <a:off x="0" y="-38100"/>
              <a:ext cx="1689989"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16626" y="2799423"/>
            <a:ext cx="1310100" cy="0"/>
          </a:xfrm>
          <a:prstGeom prst="line">
            <a:avLst/>
          </a:prstGeom>
          <a:ln cap="flat" w="95250">
            <a:solidFill>
              <a:srgbClr val="FFFFFF"/>
            </a:solidFill>
            <a:prstDash val="solid"/>
            <a:headEnd type="none" len="sm" w="sm"/>
            <a:tailEnd type="none" len="sm" w="sm"/>
          </a:ln>
        </p:spPr>
      </p:sp>
      <p:grpSp>
        <p:nvGrpSpPr>
          <p:cNvPr name="Group 6" id="6"/>
          <p:cNvGrpSpPr/>
          <p:nvPr/>
        </p:nvGrpSpPr>
        <p:grpSpPr>
          <a:xfrm rot="5400000">
            <a:off x="5847260" y="847725"/>
            <a:ext cx="1479329" cy="14793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6862198" y="1726972"/>
            <a:ext cx="771724" cy="7717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182455" y="1587389"/>
            <a:ext cx="5499135" cy="1301750"/>
            <a:chOff x="0" y="0"/>
            <a:chExt cx="2788312" cy="660047"/>
          </a:xfrm>
        </p:grpSpPr>
        <p:sp>
          <p:nvSpPr>
            <p:cNvPr name="Freeform 13" id="13"/>
            <p:cNvSpPr/>
            <p:nvPr/>
          </p:nvSpPr>
          <p:spPr>
            <a:xfrm flipH="false" flipV="false" rot="0">
              <a:off x="0" y="0"/>
              <a:ext cx="2788312" cy="660047"/>
            </a:xfrm>
            <a:custGeom>
              <a:avLst/>
              <a:gdLst/>
              <a:ahLst/>
              <a:cxnLst/>
              <a:rect r="r" b="b" t="t" l="l"/>
              <a:pathLst>
                <a:path h="660047" w="2788312">
                  <a:moveTo>
                    <a:pt x="2585112" y="0"/>
                  </a:moveTo>
                  <a:cubicBezTo>
                    <a:pt x="2697336" y="0"/>
                    <a:pt x="2788312" y="147756"/>
                    <a:pt x="2788312" y="330023"/>
                  </a:cubicBezTo>
                  <a:cubicBezTo>
                    <a:pt x="2788312" y="512290"/>
                    <a:pt x="2697336" y="660047"/>
                    <a:pt x="2585112" y="660047"/>
                  </a:cubicBezTo>
                  <a:lnTo>
                    <a:pt x="203200" y="660047"/>
                  </a:lnTo>
                  <a:cubicBezTo>
                    <a:pt x="90976" y="660047"/>
                    <a:pt x="0" y="512290"/>
                    <a:pt x="0" y="330023"/>
                  </a:cubicBezTo>
                  <a:cubicBezTo>
                    <a:pt x="0" y="147756"/>
                    <a:pt x="90976" y="0"/>
                    <a:pt x="203200" y="0"/>
                  </a:cubicBezTo>
                  <a:close/>
                </a:path>
              </a:pathLst>
            </a:custGeom>
            <a:solidFill>
              <a:srgbClr val="0345E4"/>
            </a:solidFill>
          </p:spPr>
        </p:sp>
        <p:sp>
          <p:nvSpPr>
            <p:cNvPr name="TextBox 14" id="14"/>
            <p:cNvSpPr txBox="true"/>
            <p:nvPr/>
          </p:nvSpPr>
          <p:spPr>
            <a:xfrm>
              <a:off x="0" y="-57150"/>
              <a:ext cx="2788312" cy="717197"/>
            </a:xfrm>
            <a:prstGeom prst="rect">
              <a:avLst/>
            </a:prstGeom>
          </p:spPr>
          <p:txBody>
            <a:bodyPr anchor="ctr" rtlCol="false" tIns="50800" lIns="50800" bIns="50800" rIns="50800"/>
            <a:lstStyle/>
            <a:p>
              <a:pPr algn="ctr">
                <a:lnSpc>
                  <a:spcPts val="4480"/>
                </a:lnSpc>
              </a:pPr>
              <a:r>
                <a:rPr lang="en-US" sz="3200">
                  <a:solidFill>
                    <a:srgbClr val="FFFFFF"/>
                  </a:solidFill>
                  <a:latin typeface="Garet Bold"/>
                </a:rPr>
                <a:t>Asimetría de la información.</a:t>
              </a:r>
            </a:p>
          </p:txBody>
        </p:sp>
      </p:grpSp>
      <p:grpSp>
        <p:nvGrpSpPr>
          <p:cNvPr name="Group 15" id="15"/>
          <p:cNvGrpSpPr/>
          <p:nvPr/>
        </p:nvGrpSpPr>
        <p:grpSpPr>
          <a:xfrm rot="0">
            <a:off x="11543299" y="5144929"/>
            <a:ext cx="5956823" cy="1497277"/>
            <a:chOff x="0" y="0"/>
            <a:chExt cx="3028748" cy="761291"/>
          </a:xfrm>
        </p:grpSpPr>
        <p:sp>
          <p:nvSpPr>
            <p:cNvPr name="Freeform 16" id="16"/>
            <p:cNvSpPr/>
            <p:nvPr/>
          </p:nvSpPr>
          <p:spPr>
            <a:xfrm flipH="false" flipV="false" rot="0">
              <a:off x="0" y="0"/>
              <a:ext cx="3028747" cy="761291"/>
            </a:xfrm>
            <a:custGeom>
              <a:avLst/>
              <a:gdLst/>
              <a:ahLst/>
              <a:cxnLst/>
              <a:rect r="r" b="b" t="t" l="l"/>
              <a:pathLst>
                <a:path h="761291" w="3028747">
                  <a:moveTo>
                    <a:pt x="2825547" y="0"/>
                  </a:moveTo>
                  <a:cubicBezTo>
                    <a:pt x="2937772" y="0"/>
                    <a:pt x="3028747" y="170421"/>
                    <a:pt x="3028747" y="380645"/>
                  </a:cubicBezTo>
                  <a:cubicBezTo>
                    <a:pt x="3028747" y="590870"/>
                    <a:pt x="2937772" y="761291"/>
                    <a:pt x="2825547" y="761291"/>
                  </a:cubicBezTo>
                  <a:lnTo>
                    <a:pt x="203200" y="761291"/>
                  </a:lnTo>
                  <a:cubicBezTo>
                    <a:pt x="90976" y="761291"/>
                    <a:pt x="0" y="590870"/>
                    <a:pt x="0" y="380645"/>
                  </a:cubicBezTo>
                  <a:cubicBezTo>
                    <a:pt x="0" y="170421"/>
                    <a:pt x="90976" y="0"/>
                    <a:pt x="203200" y="0"/>
                  </a:cubicBezTo>
                  <a:close/>
                </a:path>
              </a:pathLst>
            </a:custGeom>
            <a:solidFill>
              <a:srgbClr val="0345E4"/>
            </a:solidFill>
          </p:spPr>
        </p:sp>
        <p:sp>
          <p:nvSpPr>
            <p:cNvPr name="TextBox 17" id="17"/>
            <p:cNvSpPr txBox="true"/>
            <p:nvPr/>
          </p:nvSpPr>
          <p:spPr>
            <a:xfrm>
              <a:off x="0" y="-57150"/>
              <a:ext cx="3028748" cy="818441"/>
            </a:xfrm>
            <a:prstGeom prst="rect">
              <a:avLst/>
            </a:prstGeom>
          </p:spPr>
          <p:txBody>
            <a:bodyPr anchor="ctr" rtlCol="false" tIns="50800" lIns="50800" bIns="50800" rIns="50800"/>
            <a:lstStyle/>
            <a:p>
              <a:pPr algn="ctr">
                <a:lnSpc>
                  <a:spcPts val="4480"/>
                </a:lnSpc>
              </a:pPr>
              <a:r>
                <a:rPr lang="en-US" sz="3200">
                  <a:solidFill>
                    <a:srgbClr val="FFFFFF"/>
                  </a:solidFill>
                  <a:latin typeface="Garet Bold"/>
                </a:rPr>
                <a:t>Diferencias de objetivos entre actores.</a:t>
              </a:r>
            </a:p>
          </p:txBody>
        </p:sp>
      </p:grpSp>
      <p:grpSp>
        <p:nvGrpSpPr>
          <p:cNvPr name="Group 18" id="18"/>
          <p:cNvGrpSpPr/>
          <p:nvPr/>
        </p:nvGrpSpPr>
        <p:grpSpPr>
          <a:xfrm rot="0">
            <a:off x="15740861" y="6749958"/>
            <a:ext cx="4596322" cy="459632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473286" y="7546091"/>
            <a:ext cx="7474654" cy="1954055"/>
            <a:chOff x="0" y="0"/>
            <a:chExt cx="1968633" cy="514648"/>
          </a:xfrm>
        </p:grpSpPr>
        <p:sp>
          <p:nvSpPr>
            <p:cNvPr name="Freeform 22" id="22"/>
            <p:cNvSpPr/>
            <p:nvPr/>
          </p:nvSpPr>
          <p:spPr>
            <a:xfrm flipH="false" flipV="false" rot="0">
              <a:off x="0" y="0"/>
              <a:ext cx="1968633" cy="514648"/>
            </a:xfrm>
            <a:custGeom>
              <a:avLst/>
              <a:gdLst/>
              <a:ahLst/>
              <a:cxnLst/>
              <a:rect r="r" b="b" t="t" l="l"/>
              <a:pathLst>
                <a:path h="514648" w="1968633">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sp>
        <p:sp>
          <p:nvSpPr>
            <p:cNvPr name="TextBox 23" id="23"/>
            <p:cNvSpPr txBox="true"/>
            <p:nvPr/>
          </p:nvSpPr>
          <p:spPr>
            <a:xfrm>
              <a:off x="0" y="-38100"/>
              <a:ext cx="1968633" cy="552748"/>
            </a:xfrm>
            <a:prstGeom prst="rect">
              <a:avLst/>
            </a:prstGeom>
          </p:spPr>
          <p:txBody>
            <a:bodyPr anchor="ctr" rtlCol="false" tIns="50800" lIns="50800" bIns="50800" rIns="50800"/>
            <a:lstStyle/>
            <a:p>
              <a:pPr algn="ctr">
                <a:lnSpc>
                  <a:spcPts val="2659"/>
                </a:lnSpc>
              </a:pPr>
            </a:p>
          </p:txBody>
        </p:sp>
      </p:grpSp>
      <p:grpSp>
        <p:nvGrpSpPr>
          <p:cNvPr name="Group 24" id="24"/>
          <p:cNvGrpSpPr>
            <a:grpSpLocks noChangeAspect="true"/>
          </p:cNvGrpSpPr>
          <p:nvPr/>
        </p:nvGrpSpPr>
        <p:grpSpPr>
          <a:xfrm rot="0">
            <a:off x="7447558" y="3540953"/>
            <a:ext cx="3392885" cy="3504172"/>
            <a:chOff x="0" y="0"/>
            <a:chExt cx="6350000" cy="6558280"/>
          </a:xfrm>
        </p:grpSpPr>
        <p:sp>
          <p:nvSpPr>
            <p:cNvPr name="Freeform 25" id="2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6550" t="0" r="-26550" b="0"/>
              </a:stretch>
            </a:blipFill>
          </p:spPr>
        </p:sp>
        <p:sp>
          <p:nvSpPr>
            <p:cNvPr name="Freeform 26" id="2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345E4"/>
            </a:solidFill>
          </p:spPr>
        </p:sp>
      </p:grpSp>
      <p:grpSp>
        <p:nvGrpSpPr>
          <p:cNvPr name="Group 27" id="27"/>
          <p:cNvGrpSpPr>
            <a:grpSpLocks noChangeAspect="true"/>
          </p:cNvGrpSpPr>
          <p:nvPr/>
        </p:nvGrpSpPr>
        <p:grpSpPr>
          <a:xfrm rot="0">
            <a:off x="12227256" y="897707"/>
            <a:ext cx="3392885" cy="3504172"/>
            <a:chOff x="0" y="0"/>
            <a:chExt cx="6350000" cy="6558280"/>
          </a:xfrm>
        </p:grpSpPr>
        <p:sp>
          <p:nvSpPr>
            <p:cNvPr name="Freeform 28" id="2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9694" t="0" r="-12882" b="0"/>
              </a:stretch>
            </a:blipFill>
          </p:spPr>
        </p:sp>
        <p:sp>
          <p:nvSpPr>
            <p:cNvPr name="Freeform 29" id="2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345E4"/>
            </a:solidFill>
          </p:spPr>
        </p:sp>
      </p:grpSp>
      <p:sp>
        <p:nvSpPr>
          <p:cNvPr name="TextBox 30" id="30"/>
          <p:cNvSpPr txBox="true"/>
          <p:nvPr/>
        </p:nvSpPr>
        <p:spPr>
          <a:xfrm rot="0">
            <a:off x="456603" y="809396"/>
            <a:ext cx="4568944" cy="1739901"/>
          </a:xfrm>
          <a:prstGeom prst="rect">
            <a:avLst/>
          </a:prstGeom>
        </p:spPr>
        <p:txBody>
          <a:bodyPr anchor="t" rtlCol="false" tIns="0" lIns="0" bIns="0" rIns="0">
            <a:spAutoFit/>
          </a:bodyPr>
          <a:lstStyle/>
          <a:p>
            <a:pPr>
              <a:lnSpc>
                <a:spcPts val="6999"/>
              </a:lnSpc>
            </a:pPr>
            <a:r>
              <a:rPr lang="en-US" sz="4999" spc="99">
                <a:solidFill>
                  <a:srgbClr val="FFFFFF"/>
                </a:solidFill>
                <a:latin typeface="Garet Bold"/>
              </a:rPr>
              <a:t>CARACTERISTICAS</a:t>
            </a:r>
          </a:p>
        </p:txBody>
      </p:sp>
      <p:sp>
        <p:nvSpPr>
          <p:cNvPr name="TextBox 31" id="31"/>
          <p:cNvSpPr txBox="true"/>
          <p:nvPr/>
        </p:nvSpPr>
        <p:spPr>
          <a:xfrm rot="0">
            <a:off x="916626" y="4003354"/>
            <a:ext cx="3648899" cy="2286001"/>
          </a:xfrm>
          <a:prstGeom prst="rect">
            <a:avLst/>
          </a:prstGeom>
        </p:spPr>
        <p:txBody>
          <a:bodyPr anchor="t" rtlCol="false" tIns="0" lIns="0" bIns="0" rIns="0">
            <a:spAutoFit/>
          </a:bodyPr>
          <a:lstStyle/>
          <a:p>
            <a:pPr algn="just" marL="0" indent="0" lvl="0">
              <a:lnSpc>
                <a:spcPts val="4649"/>
              </a:lnSpc>
            </a:pPr>
            <a:r>
              <a:rPr lang="en-US" sz="2999">
                <a:solidFill>
                  <a:srgbClr val="FFFFFF"/>
                </a:solidFill>
                <a:latin typeface="Open Sans"/>
              </a:rPr>
              <a:t>El problema de agencia se caracteriza por lo siguiente:</a:t>
            </a:r>
          </a:p>
        </p:txBody>
      </p:sp>
      <p:sp>
        <p:nvSpPr>
          <p:cNvPr name="TextBox 32" id="32"/>
          <p:cNvSpPr txBox="true"/>
          <p:nvPr/>
        </p:nvSpPr>
        <p:spPr>
          <a:xfrm rot="0">
            <a:off x="8932023" y="7748554"/>
            <a:ext cx="6490794" cy="1431763"/>
          </a:xfrm>
          <a:prstGeom prst="rect">
            <a:avLst/>
          </a:prstGeom>
        </p:spPr>
        <p:txBody>
          <a:bodyPr anchor="t" rtlCol="false" tIns="0" lIns="0" bIns="0" rIns="0">
            <a:spAutoFit/>
          </a:bodyPr>
          <a:lstStyle/>
          <a:p>
            <a:pPr algn="just" marL="0" indent="0" lvl="0">
              <a:lnSpc>
                <a:spcPts val="3874"/>
              </a:lnSpc>
            </a:pPr>
            <a:r>
              <a:rPr lang="en-US" sz="2499">
                <a:solidFill>
                  <a:srgbClr val="000000"/>
                </a:solidFill>
                <a:latin typeface="Open Sans"/>
              </a:rPr>
              <a:t>El Agente puede tomar decisiones que no necesariamente maximizan la utilidad del Principal.</a:t>
            </a:r>
          </a:p>
        </p:txBody>
      </p:sp>
      <p:grpSp>
        <p:nvGrpSpPr>
          <p:cNvPr name="Group 33" id="33"/>
          <p:cNvGrpSpPr/>
          <p:nvPr/>
        </p:nvGrpSpPr>
        <p:grpSpPr>
          <a:xfrm rot="5400000">
            <a:off x="4565525" y="8960278"/>
            <a:ext cx="596043" cy="59604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1109" y="0"/>
            <a:ext cx="5514117" cy="10287000"/>
            <a:chOff x="0" y="0"/>
            <a:chExt cx="1452278" cy="2709333"/>
          </a:xfrm>
        </p:grpSpPr>
        <p:sp>
          <p:nvSpPr>
            <p:cNvPr name="Freeform 3" id="3"/>
            <p:cNvSpPr/>
            <p:nvPr/>
          </p:nvSpPr>
          <p:spPr>
            <a:xfrm flipH="false" flipV="false" rot="0">
              <a:off x="0" y="0"/>
              <a:ext cx="1452278" cy="2709333"/>
            </a:xfrm>
            <a:custGeom>
              <a:avLst/>
              <a:gdLst/>
              <a:ahLst/>
              <a:cxnLst/>
              <a:rect r="r" b="b" t="t" l="l"/>
              <a:pathLst>
                <a:path h="2709333" w="1452278">
                  <a:moveTo>
                    <a:pt x="0" y="0"/>
                  </a:moveTo>
                  <a:lnTo>
                    <a:pt x="1452278" y="0"/>
                  </a:lnTo>
                  <a:lnTo>
                    <a:pt x="1452278" y="2709333"/>
                  </a:lnTo>
                  <a:lnTo>
                    <a:pt x="0" y="2709333"/>
                  </a:lnTo>
                  <a:close/>
                </a:path>
              </a:pathLst>
            </a:custGeom>
            <a:solidFill>
              <a:srgbClr val="0345E4"/>
            </a:solidFill>
          </p:spPr>
        </p:sp>
        <p:sp>
          <p:nvSpPr>
            <p:cNvPr name="TextBox 4" id="4"/>
            <p:cNvSpPr txBox="true"/>
            <p:nvPr/>
          </p:nvSpPr>
          <p:spPr>
            <a:xfrm>
              <a:off x="0" y="-38100"/>
              <a:ext cx="1452278"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43983" y="2830972"/>
            <a:ext cx="1310100" cy="0"/>
          </a:xfrm>
          <a:prstGeom prst="line">
            <a:avLst/>
          </a:prstGeom>
          <a:ln cap="flat" w="95250">
            <a:solidFill>
              <a:srgbClr val="FFFFFF"/>
            </a:solidFill>
            <a:prstDash val="solid"/>
            <a:headEnd type="none" len="sm" w="sm"/>
            <a:tailEnd type="none" len="sm" w="sm"/>
          </a:ln>
        </p:spPr>
      </p:sp>
      <p:grpSp>
        <p:nvGrpSpPr>
          <p:cNvPr name="Group 6" id="6"/>
          <p:cNvGrpSpPr/>
          <p:nvPr/>
        </p:nvGrpSpPr>
        <p:grpSpPr>
          <a:xfrm rot="5400000">
            <a:off x="16351835" y="679936"/>
            <a:ext cx="1479329" cy="14793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807174" y="1028700"/>
            <a:ext cx="6828768" cy="1663816"/>
            <a:chOff x="0" y="0"/>
            <a:chExt cx="3124552" cy="761291"/>
          </a:xfrm>
        </p:grpSpPr>
        <p:sp>
          <p:nvSpPr>
            <p:cNvPr name="Freeform 10" id="10"/>
            <p:cNvSpPr/>
            <p:nvPr/>
          </p:nvSpPr>
          <p:spPr>
            <a:xfrm flipH="false" flipV="false" rot="0">
              <a:off x="0" y="0"/>
              <a:ext cx="3124552" cy="761291"/>
            </a:xfrm>
            <a:custGeom>
              <a:avLst/>
              <a:gdLst/>
              <a:ahLst/>
              <a:cxnLst/>
              <a:rect r="r" b="b" t="t" l="l"/>
              <a:pathLst>
                <a:path h="761291" w="3124552">
                  <a:moveTo>
                    <a:pt x="2921352" y="0"/>
                  </a:moveTo>
                  <a:cubicBezTo>
                    <a:pt x="3033576" y="0"/>
                    <a:pt x="3124552" y="170421"/>
                    <a:pt x="3124552" y="380645"/>
                  </a:cubicBezTo>
                  <a:cubicBezTo>
                    <a:pt x="3124552" y="590870"/>
                    <a:pt x="3033576" y="761291"/>
                    <a:pt x="2921352" y="761291"/>
                  </a:cubicBezTo>
                  <a:lnTo>
                    <a:pt x="203200" y="761291"/>
                  </a:lnTo>
                  <a:cubicBezTo>
                    <a:pt x="90976" y="761291"/>
                    <a:pt x="0" y="590870"/>
                    <a:pt x="0" y="380645"/>
                  </a:cubicBezTo>
                  <a:cubicBezTo>
                    <a:pt x="0" y="170421"/>
                    <a:pt x="90976" y="0"/>
                    <a:pt x="203200" y="0"/>
                  </a:cubicBezTo>
                  <a:close/>
                </a:path>
              </a:pathLst>
            </a:custGeom>
            <a:solidFill>
              <a:srgbClr val="0345E4"/>
            </a:solidFill>
          </p:spPr>
        </p:sp>
        <p:sp>
          <p:nvSpPr>
            <p:cNvPr name="TextBox 11" id="11"/>
            <p:cNvSpPr txBox="true"/>
            <p:nvPr/>
          </p:nvSpPr>
          <p:spPr>
            <a:xfrm>
              <a:off x="0" y="-76200"/>
              <a:ext cx="3124552" cy="837491"/>
            </a:xfrm>
            <a:prstGeom prst="rect">
              <a:avLst/>
            </a:prstGeom>
          </p:spPr>
          <p:txBody>
            <a:bodyPr anchor="ctr" rtlCol="false" tIns="50800" lIns="50800" bIns="50800" rIns="50800"/>
            <a:lstStyle/>
            <a:p>
              <a:pPr algn="ctr">
                <a:lnSpc>
                  <a:spcPts val="5040"/>
                </a:lnSpc>
              </a:pPr>
              <a:r>
                <a:rPr lang="en-US" sz="3600">
                  <a:solidFill>
                    <a:srgbClr val="FFFFFF"/>
                  </a:solidFill>
                  <a:latin typeface="Garet Bold"/>
                </a:rPr>
                <a:t>La conducta maximizadora de las partes. </a:t>
              </a:r>
            </a:p>
          </p:txBody>
        </p:sp>
      </p:grpSp>
      <p:grpSp>
        <p:nvGrpSpPr>
          <p:cNvPr name="Group 12" id="12"/>
          <p:cNvGrpSpPr/>
          <p:nvPr/>
        </p:nvGrpSpPr>
        <p:grpSpPr>
          <a:xfrm rot="0">
            <a:off x="5377726" y="4286184"/>
            <a:ext cx="6828768" cy="1815374"/>
            <a:chOff x="0" y="0"/>
            <a:chExt cx="3229464" cy="858527"/>
          </a:xfrm>
        </p:grpSpPr>
        <p:sp>
          <p:nvSpPr>
            <p:cNvPr name="Freeform 13" id="13"/>
            <p:cNvSpPr/>
            <p:nvPr/>
          </p:nvSpPr>
          <p:spPr>
            <a:xfrm flipH="false" flipV="false" rot="0">
              <a:off x="0" y="0"/>
              <a:ext cx="3229464" cy="858527"/>
            </a:xfrm>
            <a:custGeom>
              <a:avLst/>
              <a:gdLst/>
              <a:ahLst/>
              <a:cxnLst/>
              <a:rect r="r" b="b" t="t" l="l"/>
              <a:pathLst>
                <a:path h="858527" w="3229464">
                  <a:moveTo>
                    <a:pt x="3026264" y="0"/>
                  </a:moveTo>
                  <a:cubicBezTo>
                    <a:pt x="3138488" y="0"/>
                    <a:pt x="3229464" y="192188"/>
                    <a:pt x="3229464" y="429264"/>
                  </a:cubicBezTo>
                  <a:cubicBezTo>
                    <a:pt x="3229464" y="666339"/>
                    <a:pt x="3138488" y="858527"/>
                    <a:pt x="3026264" y="858527"/>
                  </a:cubicBezTo>
                  <a:lnTo>
                    <a:pt x="203200" y="858527"/>
                  </a:lnTo>
                  <a:cubicBezTo>
                    <a:pt x="90976" y="858527"/>
                    <a:pt x="0" y="666339"/>
                    <a:pt x="0" y="429264"/>
                  </a:cubicBezTo>
                  <a:cubicBezTo>
                    <a:pt x="0" y="192188"/>
                    <a:pt x="90976" y="0"/>
                    <a:pt x="203200" y="0"/>
                  </a:cubicBezTo>
                  <a:close/>
                </a:path>
              </a:pathLst>
            </a:custGeom>
            <a:solidFill>
              <a:srgbClr val="0345E4"/>
            </a:solidFill>
          </p:spPr>
        </p:sp>
        <p:sp>
          <p:nvSpPr>
            <p:cNvPr name="TextBox 14" id="14"/>
            <p:cNvSpPr txBox="true"/>
            <p:nvPr/>
          </p:nvSpPr>
          <p:spPr>
            <a:xfrm>
              <a:off x="0" y="-57150"/>
              <a:ext cx="3229464" cy="915677"/>
            </a:xfrm>
            <a:prstGeom prst="rect">
              <a:avLst/>
            </a:prstGeom>
          </p:spPr>
          <p:txBody>
            <a:bodyPr anchor="ctr" rtlCol="false" tIns="50800" lIns="50800" bIns="50800" rIns="50800"/>
            <a:lstStyle/>
            <a:p>
              <a:pPr algn="ctr">
                <a:lnSpc>
                  <a:spcPts val="4480"/>
                </a:lnSpc>
              </a:pPr>
              <a:r>
                <a:rPr lang="en-US" sz="3200">
                  <a:solidFill>
                    <a:srgbClr val="FFFFFF"/>
                  </a:solidFill>
                  <a:latin typeface="Garet Bold"/>
                </a:rPr>
                <a:t>La asimetría en la información que favorece al Agente. </a:t>
              </a:r>
            </a:p>
          </p:txBody>
        </p:sp>
      </p:grpSp>
      <p:grpSp>
        <p:nvGrpSpPr>
          <p:cNvPr name="Group 15" id="15"/>
          <p:cNvGrpSpPr/>
          <p:nvPr/>
        </p:nvGrpSpPr>
        <p:grpSpPr>
          <a:xfrm rot="0">
            <a:off x="15740861" y="6749958"/>
            <a:ext cx="4596322" cy="459632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450697" y="7560277"/>
            <a:ext cx="6469110" cy="1698023"/>
            <a:chOff x="0" y="0"/>
            <a:chExt cx="3126067" cy="820536"/>
          </a:xfrm>
        </p:grpSpPr>
        <p:sp>
          <p:nvSpPr>
            <p:cNvPr name="Freeform 19" id="19"/>
            <p:cNvSpPr/>
            <p:nvPr/>
          </p:nvSpPr>
          <p:spPr>
            <a:xfrm flipH="false" flipV="false" rot="0">
              <a:off x="0" y="0"/>
              <a:ext cx="3126067" cy="820536"/>
            </a:xfrm>
            <a:custGeom>
              <a:avLst/>
              <a:gdLst/>
              <a:ahLst/>
              <a:cxnLst/>
              <a:rect r="r" b="b" t="t" l="l"/>
              <a:pathLst>
                <a:path h="820536" w="3126067">
                  <a:moveTo>
                    <a:pt x="2922867" y="0"/>
                  </a:moveTo>
                  <a:cubicBezTo>
                    <a:pt x="3035091" y="0"/>
                    <a:pt x="3126067" y="183683"/>
                    <a:pt x="3126067" y="410268"/>
                  </a:cubicBezTo>
                  <a:cubicBezTo>
                    <a:pt x="3126067" y="636853"/>
                    <a:pt x="3035091" y="820536"/>
                    <a:pt x="2922867" y="820536"/>
                  </a:cubicBezTo>
                  <a:lnTo>
                    <a:pt x="203200" y="820536"/>
                  </a:lnTo>
                  <a:cubicBezTo>
                    <a:pt x="90976" y="820536"/>
                    <a:pt x="0" y="636853"/>
                    <a:pt x="0" y="410268"/>
                  </a:cubicBezTo>
                  <a:cubicBezTo>
                    <a:pt x="0" y="183683"/>
                    <a:pt x="90976" y="0"/>
                    <a:pt x="203200" y="0"/>
                  </a:cubicBezTo>
                  <a:close/>
                </a:path>
              </a:pathLst>
            </a:custGeom>
            <a:solidFill>
              <a:srgbClr val="0345E4"/>
            </a:solidFill>
          </p:spPr>
        </p:sp>
        <p:sp>
          <p:nvSpPr>
            <p:cNvPr name="TextBox 20" id="20"/>
            <p:cNvSpPr txBox="true"/>
            <p:nvPr/>
          </p:nvSpPr>
          <p:spPr>
            <a:xfrm>
              <a:off x="0" y="-76200"/>
              <a:ext cx="3126067" cy="896736"/>
            </a:xfrm>
            <a:prstGeom prst="rect">
              <a:avLst/>
            </a:prstGeom>
          </p:spPr>
          <p:txBody>
            <a:bodyPr anchor="ctr" rtlCol="false" tIns="50800" lIns="50800" bIns="50800" rIns="50800"/>
            <a:lstStyle/>
            <a:p>
              <a:pPr algn="ctr">
                <a:lnSpc>
                  <a:spcPts val="5040"/>
                </a:lnSpc>
              </a:pPr>
              <a:r>
                <a:rPr lang="en-US" sz="3600">
                  <a:solidFill>
                    <a:srgbClr val="FFFFFF"/>
                  </a:solidFill>
                  <a:latin typeface="Garet Bold"/>
                </a:rPr>
                <a:t>Problemas de supervisión y control</a:t>
              </a:r>
            </a:p>
          </p:txBody>
        </p:sp>
      </p:grpSp>
      <p:sp>
        <p:nvSpPr>
          <p:cNvPr name="Freeform 21" id="21"/>
          <p:cNvSpPr/>
          <p:nvPr/>
        </p:nvSpPr>
        <p:spPr>
          <a:xfrm flipH="false" flipV="false" rot="0">
            <a:off x="5842911" y="481911"/>
            <a:ext cx="3704360" cy="2349061"/>
          </a:xfrm>
          <a:custGeom>
            <a:avLst/>
            <a:gdLst/>
            <a:ahLst/>
            <a:cxnLst/>
            <a:rect r="r" b="b" t="t" l="l"/>
            <a:pathLst>
              <a:path h="2349061" w="3704360">
                <a:moveTo>
                  <a:pt x="0" y="0"/>
                </a:moveTo>
                <a:lnTo>
                  <a:pt x="3704360" y="0"/>
                </a:lnTo>
                <a:lnTo>
                  <a:pt x="3704360" y="2349061"/>
                </a:lnTo>
                <a:lnTo>
                  <a:pt x="0" y="2349061"/>
                </a:lnTo>
                <a:lnTo>
                  <a:pt x="0" y="0"/>
                </a:lnTo>
                <a:close/>
              </a:path>
            </a:pathLst>
          </a:custGeom>
          <a:blipFill>
            <a:blip r:embed="rId2"/>
            <a:stretch>
              <a:fillRect l="0" t="-2115" r="0" b="-13851"/>
            </a:stretch>
          </a:blipFill>
          <a:ln w="38100" cap="sq">
            <a:solidFill>
              <a:srgbClr val="0345E4"/>
            </a:solidFill>
            <a:prstDash val="solid"/>
            <a:miter/>
          </a:ln>
        </p:spPr>
      </p:sp>
      <p:sp>
        <p:nvSpPr>
          <p:cNvPr name="Freeform 22" id="22"/>
          <p:cNvSpPr/>
          <p:nvPr/>
        </p:nvSpPr>
        <p:spPr>
          <a:xfrm flipH="false" flipV="false" rot="0">
            <a:off x="13624744" y="3689772"/>
            <a:ext cx="2727091" cy="2576006"/>
          </a:xfrm>
          <a:custGeom>
            <a:avLst/>
            <a:gdLst/>
            <a:ahLst/>
            <a:cxnLst/>
            <a:rect r="r" b="b" t="t" l="l"/>
            <a:pathLst>
              <a:path h="2576006" w="2727091">
                <a:moveTo>
                  <a:pt x="0" y="0"/>
                </a:moveTo>
                <a:lnTo>
                  <a:pt x="2727091" y="0"/>
                </a:lnTo>
                <a:lnTo>
                  <a:pt x="2727091" y="2576006"/>
                </a:lnTo>
                <a:lnTo>
                  <a:pt x="0" y="2576006"/>
                </a:lnTo>
                <a:lnTo>
                  <a:pt x="0" y="0"/>
                </a:lnTo>
                <a:close/>
              </a:path>
            </a:pathLst>
          </a:custGeom>
          <a:blipFill>
            <a:blip r:embed="rId3"/>
            <a:stretch>
              <a:fillRect l="0" t="0" r="0" b="0"/>
            </a:stretch>
          </a:blipFill>
          <a:ln w="38100" cap="sq">
            <a:solidFill>
              <a:srgbClr val="0345E4"/>
            </a:solidFill>
            <a:prstDash val="solid"/>
            <a:miter/>
          </a:ln>
        </p:spPr>
      </p:sp>
      <p:sp>
        <p:nvSpPr>
          <p:cNvPr name="Freeform 23" id="23"/>
          <p:cNvSpPr/>
          <p:nvPr/>
        </p:nvSpPr>
        <p:spPr>
          <a:xfrm flipH="false" flipV="false" rot="0">
            <a:off x="5379705" y="7187106"/>
            <a:ext cx="4825237" cy="2444364"/>
          </a:xfrm>
          <a:custGeom>
            <a:avLst/>
            <a:gdLst/>
            <a:ahLst/>
            <a:cxnLst/>
            <a:rect r="r" b="b" t="t" l="l"/>
            <a:pathLst>
              <a:path h="2444364" w="4825237">
                <a:moveTo>
                  <a:pt x="0" y="0"/>
                </a:moveTo>
                <a:lnTo>
                  <a:pt x="4825237" y="0"/>
                </a:lnTo>
                <a:lnTo>
                  <a:pt x="4825237" y="2444364"/>
                </a:lnTo>
                <a:lnTo>
                  <a:pt x="0" y="2444364"/>
                </a:lnTo>
                <a:lnTo>
                  <a:pt x="0" y="0"/>
                </a:lnTo>
                <a:close/>
              </a:path>
            </a:pathLst>
          </a:custGeom>
          <a:blipFill>
            <a:blip r:embed="rId4"/>
            <a:stretch>
              <a:fillRect l="0" t="0" r="0" b="0"/>
            </a:stretch>
          </a:blipFill>
          <a:ln w="38100" cap="sq">
            <a:solidFill>
              <a:srgbClr val="0345E4"/>
            </a:solidFill>
            <a:prstDash val="solid"/>
            <a:miter/>
          </a:ln>
        </p:spPr>
      </p:sp>
      <p:sp>
        <p:nvSpPr>
          <p:cNvPr name="TextBox 24" id="24"/>
          <p:cNvSpPr txBox="true"/>
          <p:nvPr/>
        </p:nvSpPr>
        <p:spPr>
          <a:xfrm rot="0">
            <a:off x="743983" y="584686"/>
            <a:ext cx="3658730" cy="1739901"/>
          </a:xfrm>
          <a:prstGeom prst="rect">
            <a:avLst/>
          </a:prstGeom>
        </p:spPr>
        <p:txBody>
          <a:bodyPr anchor="t" rtlCol="false" tIns="0" lIns="0" bIns="0" rIns="0">
            <a:spAutoFit/>
          </a:bodyPr>
          <a:lstStyle/>
          <a:p>
            <a:pPr>
              <a:lnSpc>
                <a:spcPts val="6999"/>
              </a:lnSpc>
            </a:pPr>
            <a:r>
              <a:rPr lang="en-US" sz="4999" spc="99">
                <a:solidFill>
                  <a:srgbClr val="FFFFFF"/>
                </a:solidFill>
                <a:latin typeface="Garet Bold"/>
              </a:rPr>
              <a:t>¿POR QUÉ OCURRE?</a:t>
            </a:r>
          </a:p>
        </p:txBody>
      </p:sp>
      <p:sp>
        <p:nvSpPr>
          <p:cNvPr name="TextBox 25" id="25"/>
          <p:cNvSpPr txBox="true"/>
          <p:nvPr/>
        </p:nvSpPr>
        <p:spPr>
          <a:xfrm rot="0">
            <a:off x="470330" y="4003354"/>
            <a:ext cx="3648899" cy="2285784"/>
          </a:xfrm>
          <a:prstGeom prst="rect">
            <a:avLst/>
          </a:prstGeom>
        </p:spPr>
        <p:txBody>
          <a:bodyPr anchor="t" rtlCol="false" tIns="0" lIns="0" bIns="0" rIns="0">
            <a:spAutoFit/>
          </a:bodyPr>
          <a:lstStyle/>
          <a:p>
            <a:pPr algn="just" marL="0" indent="0" lvl="0">
              <a:lnSpc>
                <a:spcPts val="4649"/>
              </a:lnSpc>
            </a:pPr>
            <a:r>
              <a:rPr lang="en-US" sz="2999">
                <a:solidFill>
                  <a:srgbClr val="FFFFFF"/>
                </a:solidFill>
                <a:latin typeface="Open Sans"/>
              </a:rPr>
              <a:t>Este problema puede ocurrir por diversos factores como los siguientes.</a:t>
            </a:r>
          </a:p>
        </p:txBody>
      </p:sp>
      <p:grpSp>
        <p:nvGrpSpPr>
          <p:cNvPr name="Group 26" id="26"/>
          <p:cNvGrpSpPr/>
          <p:nvPr/>
        </p:nvGrpSpPr>
        <p:grpSpPr>
          <a:xfrm rot="5400000">
            <a:off x="5103246" y="3931690"/>
            <a:ext cx="1479329" cy="147932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5400000">
            <a:off x="16559693" y="7187106"/>
            <a:ext cx="1479329" cy="147932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368147" cy="2257267"/>
            <a:chOff x="0" y="0"/>
            <a:chExt cx="4574327" cy="594506"/>
          </a:xfrm>
        </p:grpSpPr>
        <p:sp>
          <p:nvSpPr>
            <p:cNvPr name="Freeform 3" id="3"/>
            <p:cNvSpPr/>
            <p:nvPr/>
          </p:nvSpPr>
          <p:spPr>
            <a:xfrm flipH="false" flipV="false" rot="0">
              <a:off x="0" y="0"/>
              <a:ext cx="4574327" cy="594506"/>
            </a:xfrm>
            <a:custGeom>
              <a:avLst/>
              <a:gdLst/>
              <a:ahLst/>
              <a:cxnLst/>
              <a:rect r="r" b="b" t="t" l="l"/>
              <a:pathLst>
                <a:path h="594506" w="4574327">
                  <a:moveTo>
                    <a:pt x="0" y="0"/>
                  </a:moveTo>
                  <a:lnTo>
                    <a:pt x="4574327" y="0"/>
                  </a:lnTo>
                  <a:lnTo>
                    <a:pt x="4574327" y="594506"/>
                  </a:lnTo>
                  <a:lnTo>
                    <a:pt x="0" y="594506"/>
                  </a:lnTo>
                  <a:close/>
                </a:path>
              </a:pathLst>
            </a:custGeom>
            <a:solidFill>
              <a:srgbClr val="0345E4"/>
            </a:solidFill>
          </p:spPr>
        </p:sp>
        <p:sp>
          <p:nvSpPr>
            <p:cNvPr name="TextBox 4" id="4"/>
            <p:cNvSpPr txBox="true"/>
            <p:nvPr/>
          </p:nvSpPr>
          <p:spPr>
            <a:xfrm>
              <a:off x="0" y="-38100"/>
              <a:ext cx="4574327" cy="63260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3212189"/>
            <a:ext cx="10816019" cy="5317530"/>
          </a:xfrm>
          <a:prstGeom prst="rect">
            <a:avLst/>
          </a:prstGeom>
        </p:spPr>
        <p:txBody>
          <a:bodyPr anchor="t" rtlCol="false" tIns="0" lIns="0" bIns="0" rIns="0">
            <a:spAutoFit/>
          </a:bodyPr>
          <a:lstStyle/>
          <a:p>
            <a:pPr algn="just" marL="0" indent="0" lvl="0">
              <a:lnSpc>
                <a:spcPts val="3874"/>
              </a:lnSpc>
            </a:pPr>
            <a:r>
              <a:rPr lang="en-US" sz="2499">
                <a:solidFill>
                  <a:srgbClr val="000000"/>
                </a:solidFill>
                <a:latin typeface="Open Sans"/>
              </a:rPr>
              <a:t>En resumen, se ha puesto en evidencia una serie de irregularidades en el cobro de derechos de autor, especialmente en la Asociación Peruana de Autores y Compositores (APDAYC), destacando problemas de agencia en su estructura de gestión colectiva. Estos problemas incluyen comportamiento oportunista de los administradores, remuneraciones excesivas, opacidad en la información y toma de riesgos excesivos para maximizar el poder. La regulación existente, aunque laxa, podría mitigar estos problemas mediante el establecimiento de deberes fiduciarios, voto proporcional en la elección de administradores, medidas contra el abuso de información privilegiada y miembros independientes en los órganos de administración, entre otras medidas. </a:t>
            </a:r>
          </a:p>
        </p:txBody>
      </p:sp>
      <p:sp>
        <p:nvSpPr>
          <p:cNvPr name="Freeform 6" id="6"/>
          <p:cNvSpPr/>
          <p:nvPr/>
        </p:nvSpPr>
        <p:spPr>
          <a:xfrm flipH="false" flipV="false" rot="0">
            <a:off x="13174290" y="2819906"/>
            <a:ext cx="3716410" cy="6187822"/>
          </a:xfrm>
          <a:custGeom>
            <a:avLst/>
            <a:gdLst/>
            <a:ahLst/>
            <a:cxnLst/>
            <a:rect r="r" b="b" t="t" l="l"/>
            <a:pathLst>
              <a:path h="6187822" w="3716410">
                <a:moveTo>
                  <a:pt x="0" y="0"/>
                </a:moveTo>
                <a:lnTo>
                  <a:pt x="3716409" y="0"/>
                </a:lnTo>
                <a:lnTo>
                  <a:pt x="3716409" y="6187821"/>
                </a:lnTo>
                <a:lnTo>
                  <a:pt x="0" y="6187821"/>
                </a:lnTo>
                <a:lnTo>
                  <a:pt x="0" y="0"/>
                </a:lnTo>
                <a:close/>
              </a:path>
            </a:pathLst>
          </a:custGeom>
          <a:blipFill>
            <a:blip r:embed="rId2"/>
            <a:stretch>
              <a:fillRect l="0" t="0" r="0" b="0"/>
            </a:stretch>
          </a:blipFill>
          <a:ln w="38100" cap="sq">
            <a:solidFill>
              <a:srgbClr val="0345E4"/>
            </a:solidFill>
            <a:prstDash val="solid"/>
            <a:miter/>
          </a:ln>
        </p:spPr>
      </p:sp>
      <p:sp>
        <p:nvSpPr>
          <p:cNvPr name="TextBox 7" id="7"/>
          <p:cNvSpPr txBox="true"/>
          <p:nvPr/>
        </p:nvSpPr>
        <p:spPr>
          <a:xfrm rot="0">
            <a:off x="768951" y="296934"/>
            <a:ext cx="16121748" cy="1739901"/>
          </a:xfrm>
          <a:prstGeom prst="rect">
            <a:avLst/>
          </a:prstGeom>
        </p:spPr>
        <p:txBody>
          <a:bodyPr anchor="t" rtlCol="false" tIns="0" lIns="0" bIns="0" rIns="0">
            <a:spAutoFit/>
          </a:bodyPr>
          <a:lstStyle/>
          <a:p>
            <a:pPr>
              <a:lnSpc>
                <a:spcPts val="6999"/>
              </a:lnSpc>
            </a:pPr>
            <a:r>
              <a:rPr lang="en-US" sz="4999" spc="99">
                <a:solidFill>
                  <a:srgbClr val="FFFFFF"/>
                </a:solidFill>
                <a:latin typeface="Garet Bold"/>
              </a:rPr>
              <a:t>CASO DE EJEMPLO EN EL PERÚ: APDAYC Y LOS PROBLEMAS DE AGENCIA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416679" cy="10287000"/>
            <a:chOff x="0" y="0"/>
            <a:chExt cx="1689989" cy="2709333"/>
          </a:xfrm>
        </p:grpSpPr>
        <p:sp>
          <p:nvSpPr>
            <p:cNvPr name="Freeform 3" id="3"/>
            <p:cNvSpPr/>
            <p:nvPr/>
          </p:nvSpPr>
          <p:spPr>
            <a:xfrm flipH="false" flipV="false" rot="0">
              <a:off x="0" y="0"/>
              <a:ext cx="1689989" cy="2709333"/>
            </a:xfrm>
            <a:custGeom>
              <a:avLst/>
              <a:gdLst/>
              <a:ahLst/>
              <a:cxnLst/>
              <a:rect r="r" b="b" t="t" l="l"/>
              <a:pathLst>
                <a:path h="2709333" w="1689989">
                  <a:moveTo>
                    <a:pt x="0" y="0"/>
                  </a:moveTo>
                  <a:lnTo>
                    <a:pt x="1689989" y="0"/>
                  </a:lnTo>
                  <a:lnTo>
                    <a:pt x="1689989" y="2709333"/>
                  </a:lnTo>
                  <a:lnTo>
                    <a:pt x="0" y="2709333"/>
                  </a:lnTo>
                  <a:close/>
                </a:path>
              </a:pathLst>
            </a:custGeom>
            <a:solidFill>
              <a:srgbClr val="0345E4"/>
            </a:solidFill>
          </p:spPr>
        </p:sp>
        <p:sp>
          <p:nvSpPr>
            <p:cNvPr name="TextBox 4" id="4"/>
            <p:cNvSpPr txBox="true"/>
            <p:nvPr/>
          </p:nvSpPr>
          <p:spPr>
            <a:xfrm>
              <a:off x="0" y="-38100"/>
              <a:ext cx="1689989"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16626" y="2671279"/>
            <a:ext cx="1310100" cy="0"/>
          </a:xfrm>
          <a:prstGeom prst="line">
            <a:avLst/>
          </a:prstGeom>
          <a:ln cap="flat" w="95250">
            <a:solidFill>
              <a:srgbClr val="FFFFFF"/>
            </a:solidFill>
            <a:prstDash val="solid"/>
            <a:headEnd type="none" len="sm" w="sm"/>
            <a:tailEnd type="none" len="sm" w="sm"/>
          </a:ln>
        </p:spPr>
      </p:sp>
      <p:grpSp>
        <p:nvGrpSpPr>
          <p:cNvPr name="Group 6" id="6"/>
          <p:cNvGrpSpPr/>
          <p:nvPr/>
        </p:nvGrpSpPr>
        <p:grpSpPr>
          <a:xfrm rot="0">
            <a:off x="12137048" y="253753"/>
            <a:ext cx="5927804" cy="2626551"/>
            <a:chOff x="0" y="0"/>
            <a:chExt cx="1561232" cy="691766"/>
          </a:xfrm>
        </p:grpSpPr>
        <p:sp>
          <p:nvSpPr>
            <p:cNvPr name="Freeform 7" id="7"/>
            <p:cNvSpPr/>
            <p:nvPr/>
          </p:nvSpPr>
          <p:spPr>
            <a:xfrm flipH="false" flipV="false" rot="0">
              <a:off x="0" y="0"/>
              <a:ext cx="1561232" cy="691766"/>
            </a:xfrm>
            <a:custGeom>
              <a:avLst/>
              <a:gdLst/>
              <a:ahLst/>
              <a:cxnLst/>
              <a:rect r="r" b="b" t="t" l="l"/>
              <a:pathLst>
                <a:path h="691766" w="1561232">
                  <a:moveTo>
                    <a:pt x="66608" y="0"/>
                  </a:moveTo>
                  <a:lnTo>
                    <a:pt x="1494625" y="0"/>
                  </a:lnTo>
                  <a:cubicBezTo>
                    <a:pt x="1531411" y="0"/>
                    <a:pt x="1561232" y="29821"/>
                    <a:pt x="1561232" y="66608"/>
                  </a:cubicBezTo>
                  <a:lnTo>
                    <a:pt x="1561232" y="625159"/>
                  </a:lnTo>
                  <a:cubicBezTo>
                    <a:pt x="1561232" y="642824"/>
                    <a:pt x="1554215" y="659766"/>
                    <a:pt x="1541723" y="672257"/>
                  </a:cubicBezTo>
                  <a:cubicBezTo>
                    <a:pt x="1529232" y="684749"/>
                    <a:pt x="1512290" y="691766"/>
                    <a:pt x="1494625" y="691766"/>
                  </a:cubicBezTo>
                  <a:lnTo>
                    <a:pt x="66608" y="691766"/>
                  </a:lnTo>
                  <a:cubicBezTo>
                    <a:pt x="29821" y="691766"/>
                    <a:pt x="0" y="661945"/>
                    <a:pt x="0" y="625159"/>
                  </a:cubicBezTo>
                  <a:lnTo>
                    <a:pt x="0" y="66608"/>
                  </a:lnTo>
                  <a:cubicBezTo>
                    <a:pt x="0" y="48942"/>
                    <a:pt x="7018" y="32000"/>
                    <a:pt x="19509" y="19509"/>
                  </a:cubicBezTo>
                  <a:cubicBezTo>
                    <a:pt x="32000" y="7018"/>
                    <a:pt x="48942" y="0"/>
                    <a:pt x="66608" y="0"/>
                  </a:cubicBezTo>
                  <a:close/>
                </a:path>
              </a:pathLst>
            </a:custGeom>
            <a:solidFill>
              <a:srgbClr val="E8ECEC"/>
            </a:solidFill>
          </p:spPr>
        </p:sp>
        <p:sp>
          <p:nvSpPr>
            <p:cNvPr name="TextBox 8" id="8"/>
            <p:cNvSpPr txBox="true"/>
            <p:nvPr/>
          </p:nvSpPr>
          <p:spPr>
            <a:xfrm>
              <a:off x="0" y="-38100"/>
              <a:ext cx="1561232" cy="72986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578787" y="3941799"/>
            <a:ext cx="5558261" cy="2403403"/>
            <a:chOff x="0" y="0"/>
            <a:chExt cx="1463904" cy="632995"/>
          </a:xfrm>
        </p:grpSpPr>
        <p:sp>
          <p:nvSpPr>
            <p:cNvPr name="Freeform 10" id="10"/>
            <p:cNvSpPr/>
            <p:nvPr/>
          </p:nvSpPr>
          <p:spPr>
            <a:xfrm flipH="false" flipV="false" rot="0">
              <a:off x="0" y="0"/>
              <a:ext cx="1463904" cy="632995"/>
            </a:xfrm>
            <a:custGeom>
              <a:avLst/>
              <a:gdLst/>
              <a:ahLst/>
              <a:cxnLst/>
              <a:rect r="r" b="b" t="t" l="l"/>
              <a:pathLst>
                <a:path h="632995" w="1463904">
                  <a:moveTo>
                    <a:pt x="71036" y="0"/>
                  </a:moveTo>
                  <a:lnTo>
                    <a:pt x="1392868" y="0"/>
                  </a:lnTo>
                  <a:cubicBezTo>
                    <a:pt x="1432100" y="0"/>
                    <a:pt x="1463904" y="31804"/>
                    <a:pt x="1463904" y="71036"/>
                  </a:cubicBezTo>
                  <a:lnTo>
                    <a:pt x="1463904" y="561959"/>
                  </a:lnTo>
                  <a:cubicBezTo>
                    <a:pt x="1463904" y="601191"/>
                    <a:pt x="1432100" y="632995"/>
                    <a:pt x="1392868" y="632995"/>
                  </a:cubicBezTo>
                  <a:lnTo>
                    <a:pt x="71036" y="632995"/>
                  </a:lnTo>
                  <a:cubicBezTo>
                    <a:pt x="31804" y="632995"/>
                    <a:pt x="0" y="601191"/>
                    <a:pt x="0" y="561959"/>
                  </a:cubicBezTo>
                  <a:lnTo>
                    <a:pt x="0" y="71036"/>
                  </a:lnTo>
                  <a:cubicBezTo>
                    <a:pt x="0" y="31804"/>
                    <a:pt x="31804" y="0"/>
                    <a:pt x="71036" y="0"/>
                  </a:cubicBezTo>
                  <a:close/>
                </a:path>
              </a:pathLst>
            </a:custGeom>
            <a:solidFill>
              <a:srgbClr val="E8ECEC"/>
            </a:solidFill>
          </p:spPr>
        </p:sp>
        <p:sp>
          <p:nvSpPr>
            <p:cNvPr name="TextBox 11" id="11"/>
            <p:cNvSpPr txBox="true"/>
            <p:nvPr/>
          </p:nvSpPr>
          <p:spPr>
            <a:xfrm>
              <a:off x="0" y="-38100"/>
              <a:ext cx="1463904" cy="67109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542879" y="7685572"/>
            <a:ext cx="3977129" cy="1572728"/>
            <a:chOff x="0" y="0"/>
            <a:chExt cx="1092755" cy="432122"/>
          </a:xfrm>
        </p:grpSpPr>
        <p:sp>
          <p:nvSpPr>
            <p:cNvPr name="Freeform 13" id="13"/>
            <p:cNvSpPr/>
            <p:nvPr/>
          </p:nvSpPr>
          <p:spPr>
            <a:xfrm flipH="false" flipV="false" rot="0">
              <a:off x="0" y="0"/>
              <a:ext cx="1092755" cy="432122"/>
            </a:xfrm>
            <a:custGeom>
              <a:avLst/>
              <a:gdLst/>
              <a:ahLst/>
              <a:cxnLst/>
              <a:rect r="r" b="b" t="t" l="l"/>
              <a:pathLst>
                <a:path h="432122" w="1092755">
                  <a:moveTo>
                    <a:pt x="99277" y="0"/>
                  </a:moveTo>
                  <a:lnTo>
                    <a:pt x="993478" y="0"/>
                  </a:lnTo>
                  <a:cubicBezTo>
                    <a:pt x="1048307" y="0"/>
                    <a:pt x="1092755" y="44448"/>
                    <a:pt x="1092755" y="99277"/>
                  </a:cubicBezTo>
                  <a:lnTo>
                    <a:pt x="1092755" y="332845"/>
                  </a:lnTo>
                  <a:cubicBezTo>
                    <a:pt x="1092755" y="387674"/>
                    <a:pt x="1048307" y="432122"/>
                    <a:pt x="993478" y="432122"/>
                  </a:cubicBezTo>
                  <a:lnTo>
                    <a:pt x="99277" y="432122"/>
                  </a:lnTo>
                  <a:cubicBezTo>
                    <a:pt x="44448" y="432122"/>
                    <a:pt x="0" y="387674"/>
                    <a:pt x="0" y="332845"/>
                  </a:cubicBezTo>
                  <a:lnTo>
                    <a:pt x="0" y="99277"/>
                  </a:lnTo>
                  <a:cubicBezTo>
                    <a:pt x="0" y="44448"/>
                    <a:pt x="44448" y="0"/>
                    <a:pt x="99277" y="0"/>
                  </a:cubicBezTo>
                  <a:close/>
                </a:path>
              </a:pathLst>
            </a:custGeom>
            <a:solidFill>
              <a:srgbClr val="E8ECEC"/>
            </a:solidFill>
          </p:spPr>
        </p:sp>
        <p:sp>
          <p:nvSpPr>
            <p:cNvPr name="TextBox 14" id="14"/>
            <p:cNvSpPr txBox="true"/>
            <p:nvPr/>
          </p:nvSpPr>
          <p:spPr>
            <a:xfrm>
              <a:off x="0" y="-38100"/>
              <a:ext cx="1092755" cy="47022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138126" y="7071736"/>
            <a:ext cx="4049263" cy="2635702"/>
          </a:xfrm>
          <a:custGeom>
            <a:avLst/>
            <a:gdLst/>
            <a:ahLst/>
            <a:cxnLst/>
            <a:rect r="r" b="b" t="t" l="l"/>
            <a:pathLst>
              <a:path h="2635702" w="4049263">
                <a:moveTo>
                  <a:pt x="0" y="0"/>
                </a:moveTo>
                <a:lnTo>
                  <a:pt x="4049263" y="0"/>
                </a:lnTo>
                <a:lnTo>
                  <a:pt x="4049263" y="2635702"/>
                </a:lnTo>
                <a:lnTo>
                  <a:pt x="0" y="2635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750374" y="112954"/>
            <a:ext cx="5186020" cy="3557044"/>
          </a:xfrm>
          <a:custGeom>
            <a:avLst/>
            <a:gdLst/>
            <a:ahLst/>
            <a:cxnLst/>
            <a:rect r="r" b="b" t="t" l="l"/>
            <a:pathLst>
              <a:path h="3557044" w="5186020">
                <a:moveTo>
                  <a:pt x="0" y="0"/>
                </a:moveTo>
                <a:lnTo>
                  <a:pt x="5186021" y="0"/>
                </a:lnTo>
                <a:lnTo>
                  <a:pt x="5186021" y="3557043"/>
                </a:lnTo>
                <a:lnTo>
                  <a:pt x="0" y="3557043"/>
                </a:lnTo>
                <a:lnTo>
                  <a:pt x="0" y="0"/>
                </a:lnTo>
                <a:close/>
              </a:path>
            </a:pathLst>
          </a:custGeom>
          <a:blipFill>
            <a:blip r:embed="rId4"/>
            <a:stretch>
              <a:fillRect l="0" t="0" r="0" b="0"/>
            </a:stretch>
          </a:blipFill>
        </p:spPr>
      </p:sp>
      <p:sp>
        <p:nvSpPr>
          <p:cNvPr name="Freeform 17" id="17"/>
          <p:cNvSpPr/>
          <p:nvPr/>
        </p:nvSpPr>
        <p:spPr>
          <a:xfrm flipH="false" flipV="false" rot="0">
            <a:off x="12341092" y="3566090"/>
            <a:ext cx="5519716" cy="3113489"/>
          </a:xfrm>
          <a:custGeom>
            <a:avLst/>
            <a:gdLst/>
            <a:ahLst/>
            <a:cxnLst/>
            <a:rect r="r" b="b" t="t" l="l"/>
            <a:pathLst>
              <a:path h="3113489" w="5519716">
                <a:moveTo>
                  <a:pt x="0" y="0"/>
                </a:moveTo>
                <a:lnTo>
                  <a:pt x="5519716" y="0"/>
                </a:lnTo>
                <a:lnTo>
                  <a:pt x="5519716" y="3113489"/>
                </a:lnTo>
                <a:lnTo>
                  <a:pt x="0" y="3113489"/>
                </a:lnTo>
                <a:lnTo>
                  <a:pt x="0" y="0"/>
                </a:lnTo>
                <a:close/>
              </a:path>
            </a:pathLst>
          </a:custGeom>
          <a:blipFill>
            <a:blip r:embed="rId5"/>
            <a:stretch>
              <a:fillRect l="0" t="0" r="0" b="0"/>
            </a:stretch>
          </a:blipFill>
        </p:spPr>
      </p:sp>
      <p:sp>
        <p:nvSpPr>
          <p:cNvPr name="Freeform 18" id="18"/>
          <p:cNvSpPr/>
          <p:nvPr/>
        </p:nvSpPr>
        <p:spPr>
          <a:xfrm flipH="false" flipV="false" rot="0">
            <a:off x="7555052" y="6745251"/>
            <a:ext cx="4381343" cy="3125422"/>
          </a:xfrm>
          <a:custGeom>
            <a:avLst/>
            <a:gdLst/>
            <a:ahLst/>
            <a:cxnLst/>
            <a:rect r="r" b="b" t="t" l="l"/>
            <a:pathLst>
              <a:path h="3125422" w="4381343">
                <a:moveTo>
                  <a:pt x="0" y="0"/>
                </a:moveTo>
                <a:lnTo>
                  <a:pt x="4381343" y="0"/>
                </a:lnTo>
                <a:lnTo>
                  <a:pt x="4381343" y="3125423"/>
                </a:lnTo>
                <a:lnTo>
                  <a:pt x="0" y="3125423"/>
                </a:lnTo>
                <a:lnTo>
                  <a:pt x="0" y="0"/>
                </a:lnTo>
                <a:close/>
              </a:path>
            </a:pathLst>
          </a:custGeom>
          <a:blipFill>
            <a:blip r:embed="rId6"/>
            <a:stretch>
              <a:fillRect l="0" t="0" r="0" b="0"/>
            </a:stretch>
          </a:blipFill>
        </p:spPr>
      </p:sp>
      <p:sp>
        <p:nvSpPr>
          <p:cNvPr name="TextBox 19" id="19"/>
          <p:cNvSpPr txBox="true"/>
          <p:nvPr/>
        </p:nvSpPr>
        <p:spPr>
          <a:xfrm rot="0">
            <a:off x="916626" y="367185"/>
            <a:ext cx="5216073" cy="1739901"/>
          </a:xfrm>
          <a:prstGeom prst="rect">
            <a:avLst/>
          </a:prstGeom>
        </p:spPr>
        <p:txBody>
          <a:bodyPr anchor="t" rtlCol="false" tIns="0" lIns="0" bIns="0" rIns="0">
            <a:spAutoFit/>
          </a:bodyPr>
          <a:lstStyle/>
          <a:p>
            <a:pPr>
              <a:lnSpc>
                <a:spcPts val="6999"/>
              </a:lnSpc>
            </a:pPr>
            <a:r>
              <a:rPr lang="en-US" sz="4999" spc="99">
                <a:solidFill>
                  <a:srgbClr val="FFFFFF"/>
                </a:solidFill>
                <a:latin typeface="Garet Bold"/>
              </a:rPr>
              <a:t>ALTERNATIVAS DE SOLUCION</a:t>
            </a:r>
          </a:p>
        </p:txBody>
      </p:sp>
      <p:sp>
        <p:nvSpPr>
          <p:cNvPr name="TextBox 20" id="20"/>
          <p:cNvSpPr txBox="true"/>
          <p:nvPr/>
        </p:nvSpPr>
        <p:spPr>
          <a:xfrm rot="0">
            <a:off x="720845" y="3153090"/>
            <a:ext cx="4974988" cy="2652533"/>
          </a:xfrm>
          <a:prstGeom prst="rect">
            <a:avLst/>
          </a:prstGeom>
        </p:spPr>
        <p:txBody>
          <a:bodyPr anchor="t" rtlCol="false" tIns="0" lIns="0" bIns="0" rIns="0">
            <a:spAutoFit/>
          </a:bodyPr>
          <a:lstStyle/>
          <a:p>
            <a:pPr algn="just" marL="0" indent="0" lvl="0">
              <a:lnSpc>
                <a:spcPts val="4291"/>
              </a:lnSpc>
            </a:pPr>
            <a:r>
              <a:rPr lang="en-US" sz="2768">
                <a:solidFill>
                  <a:srgbClr val="FFFFFF"/>
                </a:solidFill>
                <a:latin typeface="Open Sans"/>
              </a:rPr>
              <a:t>La clave principal es alinear   los intereses de los administradores, para que estos coincidan en los de la empresa.</a:t>
            </a:r>
          </a:p>
        </p:txBody>
      </p:sp>
      <p:sp>
        <p:nvSpPr>
          <p:cNvPr name="TextBox 21" id="21"/>
          <p:cNvSpPr txBox="true"/>
          <p:nvPr/>
        </p:nvSpPr>
        <p:spPr>
          <a:xfrm rot="0">
            <a:off x="12414115" y="425282"/>
            <a:ext cx="5373670" cy="2245997"/>
          </a:xfrm>
          <a:prstGeom prst="rect">
            <a:avLst/>
          </a:prstGeom>
        </p:spPr>
        <p:txBody>
          <a:bodyPr anchor="t" rtlCol="false" tIns="0" lIns="0" bIns="0" rIns="0">
            <a:spAutoFit/>
          </a:bodyPr>
          <a:lstStyle/>
          <a:p>
            <a:pPr algn="ctr" marL="0" indent="0" lvl="0">
              <a:lnSpc>
                <a:spcPts val="6044"/>
              </a:lnSpc>
            </a:pPr>
            <a:r>
              <a:rPr lang="en-US" sz="3899">
                <a:solidFill>
                  <a:srgbClr val="000000"/>
                </a:solidFill>
                <a:latin typeface="Open Sans"/>
              </a:rPr>
              <a:t>Mejorar la comunicación Principal-agente</a:t>
            </a:r>
          </a:p>
        </p:txBody>
      </p:sp>
      <p:sp>
        <p:nvSpPr>
          <p:cNvPr name="TextBox 22" id="22"/>
          <p:cNvSpPr txBox="true"/>
          <p:nvPr/>
        </p:nvSpPr>
        <p:spPr>
          <a:xfrm rot="0">
            <a:off x="6880795" y="3933161"/>
            <a:ext cx="5256253" cy="2245997"/>
          </a:xfrm>
          <a:prstGeom prst="rect">
            <a:avLst/>
          </a:prstGeom>
        </p:spPr>
        <p:txBody>
          <a:bodyPr anchor="t" rtlCol="false" tIns="0" lIns="0" bIns="0" rIns="0">
            <a:spAutoFit/>
          </a:bodyPr>
          <a:lstStyle/>
          <a:p>
            <a:pPr algn="ctr" marL="0" indent="0" lvl="0">
              <a:lnSpc>
                <a:spcPts val="6044"/>
              </a:lnSpc>
            </a:pPr>
            <a:r>
              <a:rPr lang="en-US" sz="3899">
                <a:solidFill>
                  <a:srgbClr val="000000"/>
                </a:solidFill>
                <a:latin typeface="Open Sans"/>
              </a:rPr>
              <a:t>Ofrecer incentivos adecuados basados en el desempeño</a:t>
            </a:r>
          </a:p>
        </p:txBody>
      </p:sp>
      <p:sp>
        <p:nvSpPr>
          <p:cNvPr name="TextBox 23" id="23"/>
          <p:cNvSpPr txBox="true"/>
          <p:nvPr/>
        </p:nvSpPr>
        <p:spPr>
          <a:xfrm rot="0">
            <a:off x="13728771" y="7688265"/>
            <a:ext cx="3605345" cy="1428030"/>
          </a:xfrm>
          <a:prstGeom prst="rect">
            <a:avLst/>
          </a:prstGeom>
        </p:spPr>
        <p:txBody>
          <a:bodyPr anchor="t" rtlCol="false" tIns="0" lIns="0" bIns="0" rIns="0">
            <a:spAutoFit/>
          </a:bodyPr>
          <a:lstStyle/>
          <a:p>
            <a:pPr algn="just" marL="0" indent="0" lvl="0">
              <a:lnSpc>
                <a:spcPts val="5794"/>
              </a:lnSpc>
            </a:pPr>
            <a:r>
              <a:rPr lang="en-US" sz="3738">
                <a:solidFill>
                  <a:srgbClr val="000000"/>
                </a:solidFill>
                <a:latin typeface="Open Sans"/>
              </a:rPr>
              <a:t>Proactividad del principal</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7368147" cy="1386991"/>
            <a:chOff x="0" y="0"/>
            <a:chExt cx="4574327" cy="365298"/>
          </a:xfrm>
        </p:grpSpPr>
        <p:sp>
          <p:nvSpPr>
            <p:cNvPr name="Freeform 3" id="3"/>
            <p:cNvSpPr/>
            <p:nvPr/>
          </p:nvSpPr>
          <p:spPr>
            <a:xfrm flipH="false" flipV="false" rot="0">
              <a:off x="0" y="0"/>
              <a:ext cx="4574327" cy="365298"/>
            </a:xfrm>
            <a:custGeom>
              <a:avLst/>
              <a:gdLst/>
              <a:ahLst/>
              <a:cxnLst/>
              <a:rect r="r" b="b" t="t" l="l"/>
              <a:pathLst>
                <a:path h="365298" w="4574327">
                  <a:moveTo>
                    <a:pt x="0" y="0"/>
                  </a:moveTo>
                  <a:lnTo>
                    <a:pt x="4574327" y="0"/>
                  </a:lnTo>
                  <a:lnTo>
                    <a:pt x="4574327" y="365298"/>
                  </a:lnTo>
                  <a:lnTo>
                    <a:pt x="0" y="365298"/>
                  </a:lnTo>
                  <a:close/>
                </a:path>
              </a:pathLst>
            </a:custGeom>
            <a:solidFill>
              <a:srgbClr val="0345E4"/>
            </a:solidFill>
          </p:spPr>
        </p:sp>
        <p:sp>
          <p:nvSpPr>
            <p:cNvPr name="TextBox 4" id="4"/>
            <p:cNvSpPr txBox="true"/>
            <p:nvPr/>
          </p:nvSpPr>
          <p:spPr>
            <a:xfrm>
              <a:off x="0" y="-38100"/>
              <a:ext cx="4574327" cy="40339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68951" y="296934"/>
            <a:ext cx="15118797" cy="854076"/>
          </a:xfrm>
          <a:prstGeom prst="rect">
            <a:avLst/>
          </a:prstGeom>
        </p:spPr>
        <p:txBody>
          <a:bodyPr anchor="t" rtlCol="false" tIns="0" lIns="0" bIns="0" rIns="0">
            <a:spAutoFit/>
          </a:bodyPr>
          <a:lstStyle/>
          <a:p>
            <a:pPr>
              <a:lnSpc>
                <a:spcPts val="6999"/>
              </a:lnSpc>
            </a:pPr>
            <a:r>
              <a:rPr lang="en-US" sz="4999" spc="99">
                <a:solidFill>
                  <a:srgbClr val="FFFFFF"/>
                </a:solidFill>
                <a:latin typeface="Garet Bold"/>
              </a:rPr>
              <a:t>REFERENCIAS</a:t>
            </a:r>
          </a:p>
        </p:txBody>
      </p:sp>
      <p:sp>
        <p:nvSpPr>
          <p:cNvPr name="TextBox 6" id="6"/>
          <p:cNvSpPr txBox="true"/>
          <p:nvPr/>
        </p:nvSpPr>
        <p:spPr>
          <a:xfrm rot="0">
            <a:off x="1028700" y="1538567"/>
            <a:ext cx="13723367" cy="8084821"/>
          </a:xfrm>
          <a:prstGeom prst="rect">
            <a:avLst/>
          </a:prstGeom>
        </p:spPr>
        <p:txBody>
          <a:bodyPr anchor="t" rtlCol="false" tIns="0" lIns="0" bIns="0" rIns="0">
            <a:spAutoFit/>
          </a:bodyPr>
          <a:lstStyle/>
          <a:p>
            <a:pPr marL="582925" indent="-291463" lvl="1">
              <a:lnSpc>
                <a:spcPts val="3779"/>
              </a:lnSpc>
              <a:buFont typeface="Arial"/>
              <a:buChar char="•"/>
            </a:pPr>
            <a:r>
              <a:rPr lang="en-US" sz="2699">
                <a:solidFill>
                  <a:srgbClr val="000000"/>
                </a:solidFill>
                <a:latin typeface="Inter"/>
              </a:rPr>
              <a:t>BULLARD, A. (2013) Ebrios de Poder. Editorial: El Comercio Perú.</a:t>
            </a:r>
            <a:r>
              <a:rPr lang="en-US" sz="2699">
                <a:solidFill>
                  <a:srgbClr val="000000"/>
                </a:solidFill>
                <a:latin typeface="Inter"/>
              </a:rPr>
              <a:t> </a:t>
            </a:r>
          </a:p>
          <a:p>
            <a:pPr>
              <a:lnSpc>
                <a:spcPts val="3779"/>
              </a:lnSpc>
            </a:pPr>
          </a:p>
          <a:p>
            <a:pPr marL="582925" indent="-291463" lvl="1">
              <a:lnSpc>
                <a:spcPts val="3779"/>
              </a:lnSpc>
              <a:buFont typeface="Arial"/>
              <a:buChar char="•"/>
            </a:pPr>
            <a:r>
              <a:rPr lang="en-US" sz="2699">
                <a:solidFill>
                  <a:srgbClr val="000000"/>
                </a:solidFill>
                <a:latin typeface="Inter"/>
              </a:rPr>
              <a:t>IUS 360. (2013). APDAYC y los problemas de agencia. IUS 360. Recuperado de https://ius360.com/apdayc-y-los-problemas-de-agencia/</a:t>
            </a:r>
          </a:p>
          <a:p>
            <a:pPr>
              <a:lnSpc>
                <a:spcPts val="3779"/>
              </a:lnSpc>
            </a:pPr>
          </a:p>
          <a:p>
            <a:pPr marL="582925" indent="-291463" lvl="1">
              <a:lnSpc>
                <a:spcPts val="3779"/>
              </a:lnSpc>
              <a:buFont typeface="Arial"/>
              <a:buChar char="•"/>
            </a:pPr>
            <a:r>
              <a:rPr lang="en-US" sz="2699">
                <a:solidFill>
                  <a:srgbClr val="000000"/>
                </a:solidFill>
                <a:latin typeface="Inter"/>
              </a:rPr>
              <a:t>Lama More, M.A. (2024). Finanzas para la gestión - Conceptos introductorios [Diapositivas de PowerPoint]. Facultad de Ingeniería de Sistemas e Informática, Universidad Nacional Mayor de San Marcos.</a:t>
            </a:r>
          </a:p>
          <a:p>
            <a:pPr>
              <a:lnSpc>
                <a:spcPts val="3779"/>
              </a:lnSpc>
            </a:pPr>
          </a:p>
          <a:p>
            <a:pPr marL="582925" indent="-291463" lvl="1">
              <a:lnSpc>
                <a:spcPts val="3779"/>
              </a:lnSpc>
              <a:buFont typeface="Arial"/>
              <a:buChar char="•"/>
            </a:pPr>
            <a:r>
              <a:rPr lang="en-US" sz="2699">
                <a:solidFill>
                  <a:srgbClr val="000000"/>
                </a:solidFill>
                <a:latin typeface="Inter"/>
              </a:rPr>
              <a:t>Martínez, J. (2003). Apuntes sobre el rol del derecho frente al problema de la agencia en las organizaciones. </a:t>
            </a:r>
            <a:r>
              <a:rPr lang="en-US" sz="2699">
                <a:solidFill>
                  <a:srgbClr val="000000"/>
                </a:solidFill>
                <a:latin typeface="Inter Italics"/>
              </a:rPr>
              <a:t>THEMIS Revista De Derecho</a:t>
            </a:r>
            <a:r>
              <a:rPr lang="en-US" sz="2699">
                <a:solidFill>
                  <a:srgbClr val="000000"/>
                </a:solidFill>
                <a:latin typeface="Inter"/>
              </a:rPr>
              <a:t>, (46), 279-286. Recuperado a partir de https://revistas.pucp.edu.pe/index.php/themis/article/view/9973</a:t>
            </a:r>
          </a:p>
          <a:p>
            <a:pPr>
              <a:lnSpc>
                <a:spcPts val="3779"/>
              </a:lnSpc>
            </a:pPr>
          </a:p>
          <a:p>
            <a:pPr marL="582925" indent="-291463" lvl="1">
              <a:lnSpc>
                <a:spcPts val="3779"/>
              </a:lnSpc>
              <a:buFont typeface="Arial"/>
              <a:buChar char="•"/>
            </a:pPr>
            <a:r>
              <a:rPr lang="en-US" sz="2699">
                <a:solidFill>
                  <a:srgbClr val="000000"/>
                </a:solidFill>
                <a:latin typeface="Inter"/>
              </a:rPr>
              <a:t>Ruiz Gonzales, C. (5 de febrero de 2021). </a:t>
            </a:r>
            <a:r>
              <a:rPr lang="en-US" sz="2699">
                <a:solidFill>
                  <a:srgbClr val="000000"/>
                </a:solidFill>
                <a:latin typeface="Inter Italics"/>
              </a:rPr>
              <a:t>Teoría de agencia, un concepto útil e interesante</a:t>
            </a:r>
            <a:r>
              <a:rPr lang="en-US" sz="2699">
                <a:solidFill>
                  <a:srgbClr val="000000"/>
                </a:solidFill>
                <a:latin typeface="Inter"/>
              </a:rPr>
              <a:t>. https://www.elfinanciero.com.mx/opinion/carlos-ruiz-gonzalez/teoria-de-agencia-un-concepto-util-e-interesante/</a:t>
            </a:r>
          </a:p>
        </p:txBody>
      </p:sp>
      <p:grpSp>
        <p:nvGrpSpPr>
          <p:cNvPr name="Group 7" id="7"/>
          <p:cNvGrpSpPr/>
          <p:nvPr/>
        </p:nvGrpSpPr>
        <p:grpSpPr>
          <a:xfrm rot="0">
            <a:off x="15740861" y="6749958"/>
            <a:ext cx="4596322" cy="4596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15472638" y="2287475"/>
            <a:ext cx="1479329" cy="14793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16487576" y="3166721"/>
            <a:ext cx="771724" cy="7717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t="0" r="-129630"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09187"/>
            <a:ext cx="11842469" cy="3177813"/>
            <a:chOff x="0" y="0"/>
            <a:chExt cx="9357013" cy="2510865"/>
          </a:xfrm>
        </p:grpSpPr>
        <p:sp>
          <p:nvSpPr>
            <p:cNvPr name="Freeform 8" id="8"/>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9" id="9"/>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853887" y="786854"/>
            <a:ext cx="1977164" cy="197716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593325" y="5067300"/>
            <a:ext cx="9374860" cy="655694"/>
          </a:xfrm>
          <a:prstGeom prst="rect">
            <a:avLst/>
          </a:prstGeom>
        </p:spPr>
        <p:txBody>
          <a:bodyPr anchor="t" rtlCol="false" tIns="0" lIns="0" bIns="0" rIns="0">
            <a:spAutoFit/>
          </a:bodyPr>
          <a:lstStyle/>
          <a:p>
            <a:pPr>
              <a:lnSpc>
                <a:spcPts val="5331"/>
              </a:lnSpc>
            </a:pPr>
            <a:r>
              <a:rPr lang="en-US" sz="3808" spc="380">
                <a:solidFill>
                  <a:srgbClr val="000000"/>
                </a:solidFill>
                <a:latin typeface="Garet"/>
              </a:rPr>
              <a:t>POR SU ATENCION</a:t>
            </a:r>
          </a:p>
        </p:txBody>
      </p:sp>
      <p:sp>
        <p:nvSpPr>
          <p:cNvPr name="TextBox 20" id="20"/>
          <p:cNvSpPr txBox="true"/>
          <p:nvPr/>
        </p:nvSpPr>
        <p:spPr>
          <a:xfrm rot="0">
            <a:off x="1593325" y="3510553"/>
            <a:ext cx="9405958" cy="1632947"/>
          </a:xfrm>
          <a:prstGeom prst="rect">
            <a:avLst/>
          </a:prstGeom>
        </p:spPr>
        <p:txBody>
          <a:bodyPr anchor="t" rtlCol="false" tIns="0" lIns="0" bIns="0" rIns="0">
            <a:spAutoFit/>
          </a:bodyPr>
          <a:lstStyle/>
          <a:p>
            <a:pPr>
              <a:lnSpc>
                <a:spcPts val="12789"/>
              </a:lnSpc>
            </a:pPr>
            <a:r>
              <a:rPr lang="en-US" sz="11121">
                <a:solidFill>
                  <a:srgbClr val="000000"/>
                </a:solidFill>
                <a:latin typeface="Garet Bold"/>
              </a:rPr>
              <a:t>GRACIAS</a:t>
            </a:r>
          </a:p>
        </p:txBody>
      </p:sp>
      <p:grpSp>
        <p:nvGrpSpPr>
          <p:cNvPr name="Group 21" id="21"/>
          <p:cNvGrpSpPr/>
          <p:nvPr/>
        </p:nvGrpSpPr>
        <p:grpSpPr>
          <a:xfrm rot="0">
            <a:off x="8484493" y="9014056"/>
            <a:ext cx="2545888" cy="254588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DAGByY3bf-A</dc:identifier>
  <dcterms:modified xsi:type="dcterms:W3CDTF">2011-08-01T06:04:30Z</dcterms:modified>
  <cp:revision>1</cp:revision>
  <dc:title>Problema de agencia</dc:title>
</cp:coreProperties>
</file>